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omments/comment1.xml" ContentType="application/vnd.openxmlformats-officedocument.presentationml.comment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45"/>
  </p:notesMasterIdLst>
  <p:sldIdLst>
    <p:sldId id="478" r:id="rId2"/>
    <p:sldId id="258" r:id="rId3"/>
    <p:sldId id="288" r:id="rId4"/>
    <p:sldId id="488" r:id="rId5"/>
    <p:sldId id="490" r:id="rId6"/>
    <p:sldId id="479" r:id="rId7"/>
    <p:sldId id="262" r:id="rId8"/>
    <p:sldId id="263" r:id="rId9"/>
    <p:sldId id="284" r:id="rId10"/>
    <p:sldId id="480" r:id="rId11"/>
    <p:sldId id="259" r:id="rId12"/>
    <p:sldId id="260" r:id="rId13"/>
    <p:sldId id="481" r:id="rId14"/>
    <p:sldId id="272" r:id="rId15"/>
    <p:sldId id="277" r:id="rId16"/>
    <p:sldId id="278" r:id="rId17"/>
    <p:sldId id="289" r:id="rId18"/>
    <p:sldId id="482" r:id="rId19"/>
    <p:sldId id="487" r:id="rId20"/>
    <p:sldId id="266" r:id="rId21"/>
    <p:sldId id="286" r:id="rId22"/>
    <p:sldId id="287" r:id="rId23"/>
    <p:sldId id="483" r:id="rId24"/>
    <p:sldId id="268" r:id="rId25"/>
    <p:sldId id="269" r:id="rId26"/>
    <p:sldId id="280" r:id="rId27"/>
    <p:sldId id="281" r:id="rId28"/>
    <p:sldId id="294" r:id="rId29"/>
    <p:sldId id="282" r:id="rId30"/>
    <p:sldId id="295" r:id="rId31"/>
    <p:sldId id="296" r:id="rId32"/>
    <p:sldId id="297" r:id="rId33"/>
    <p:sldId id="299" r:id="rId34"/>
    <p:sldId id="298" r:id="rId35"/>
    <p:sldId id="300" r:id="rId36"/>
    <p:sldId id="301" r:id="rId37"/>
    <p:sldId id="302" r:id="rId38"/>
    <p:sldId id="303" r:id="rId39"/>
    <p:sldId id="304" r:id="rId40"/>
    <p:sldId id="307" r:id="rId41"/>
    <p:sldId id="308" r:id="rId42"/>
    <p:sldId id="305" r:id="rId43"/>
    <p:sldId id="306" r:id="rId44"/>
  </p:sldIdLst>
  <p:sldSz cx="6858000" cy="9906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ocabularyninja@yahoo.com" initials="v" lastIdx="1" clrIdx="0">
    <p:extLst>
      <p:ext uri="{19B8F6BF-5375-455C-9EA6-DF929625EA0E}">
        <p15:presenceInfo xmlns:p15="http://schemas.microsoft.com/office/powerpoint/2012/main" userId="2fa6320d1b3feb7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F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94682"/>
  </p:normalViewPr>
  <p:slideViewPr>
    <p:cSldViewPr snapToGrid="0" snapToObjects="1">
      <p:cViewPr varScale="1">
        <p:scale>
          <a:sx n="67" d="100"/>
          <a:sy n="67" d="100"/>
        </p:scale>
        <p:origin x="2280" y="480"/>
      </p:cViewPr>
      <p:guideLst/>
    </p:cSldViewPr>
  </p:slideViewPr>
  <p:notesTextViewPr>
    <p:cViewPr>
      <p:scale>
        <a:sx n="1" d="1"/>
        <a:sy n="1" d="1"/>
      </p:scale>
      <p:origin x="0" y="0"/>
    </p:cViewPr>
  </p:notesTextViewPr>
  <p:sorterViewPr>
    <p:cViewPr>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0-04-09T09:37:27.926" idx="1">
    <p:pos x="10" y="10"/>
    <p:text/>
    <p:extLst>
      <p:ext uri="{C676402C-5697-4E1C-873F-D02D1690AC5C}">
        <p15:threadingInfo xmlns:p15="http://schemas.microsoft.com/office/powerpoint/2012/main" timeZoneBias="-6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250AC7-5F75-5540-A613-91DA69DEB59A}" type="datetimeFigureOut">
              <a:rPr lang="en-GB" smtClean="0"/>
              <a:t>12/05/2025</a:t>
            </a:fld>
            <a:endParaRPr lang="en-GB"/>
          </a:p>
        </p:txBody>
      </p:sp>
      <p:sp>
        <p:nvSpPr>
          <p:cNvPr id="4" name="Slide Image Placeholder 3"/>
          <p:cNvSpPr>
            <a:spLocks noGrp="1" noRot="1" noChangeAspect="1"/>
          </p:cNvSpPr>
          <p:nvPr>
            <p:ph type="sldImg" idx="2"/>
          </p:nvPr>
        </p:nvSpPr>
        <p:spPr>
          <a:xfrm>
            <a:off x="2360613" y="1143000"/>
            <a:ext cx="2136775"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BA24CF-DEC8-CC4A-A654-D894121BEFDB}" type="slidenum">
              <a:rPr lang="en-GB" smtClean="0"/>
              <a:t>‹#›</a:t>
            </a:fld>
            <a:endParaRPr lang="en-GB"/>
          </a:p>
        </p:txBody>
      </p:sp>
    </p:spTree>
    <p:extLst>
      <p:ext uri="{BB962C8B-B14F-4D97-AF65-F5344CB8AC3E}">
        <p14:creationId xmlns:p14="http://schemas.microsoft.com/office/powerpoint/2010/main" val="31526876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35</a:t>
            </a:fld>
            <a:endParaRPr lang="en-GB"/>
          </a:p>
        </p:txBody>
      </p:sp>
    </p:spTree>
    <p:extLst>
      <p:ext uri="{BB962C8B-B14F-4D97-AF65-F5344CB8AC3E}">
        <p14:creationId xmlns:p14="http://schemas.microsoft.com/office/powerpoint/2010/main" val="10431046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36</a:t>
            </a:fld>
            <a:endParaRPr lang="en-GB"/>
          </a:p>
        </p:txBody>
      </p:sp>
    </p:spTree>
    <p:extLst>
      <p:ext uri="{BB962C8B-B14F-4D97-AF65-F5344CB8AC3E}">
        <p14:creationId xmlns:p14="http://schemas.microsoft.com/office/powerpoint/2010/main" val="36943035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37</a:t>
            </a:fld>
            <a:endParaRPr lang="en-GB"/>
          </a:p>
        </p:txBody>
      </p:sp>
    </p:spTree>
    <p:extLst>
      <p:ext uri="{BB962C8B-B14F-4D97-AF65-F5344CB8AC3E}">
        <p14:creationId xmlns:p14="http://schemas.microsoft.com/office/powerpoint/2010/main" val="27031162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38</a:t>
            </a:fld>
            <a:endParaRPr lang="en-GB"/>
          </a:p>
        </p:txBody>
      </p:sp>
    </p:spTree>
    <p:extLst>
      <p:ext uri="{BB962C8B-B14F-4D97-AF65-F5344CB8AC3E}">
        <p14:creationId xmlns:p14="http://schemas.microsoft.com/office/powerpoint/2010/main" val="32120512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39</a:t>
            </a:fld>
            <a:endParaRPr lang="en-GB"/>
          </a:p>
        </p:txBody>
      </p:sp>
    </p:spTree>
    <p:extLst>
      <p:ext uri="{BB962C8B-B14F-4D97-AF65-F5344CB8AC3E}">
        <p14:creationId xmlns:p14="http://schemas.microsoft.com/office/powerpoint/2010/main" val="29223414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40</a:t>
            </a:fld>
            <a:endParaRPr lang="en-GB"/>
          </a:p>
        </p:txBody>
      </p:sp>
    </p:spTree>
    <p:extLst>
      <p:ext uri="{BB962C8B-B14F-4D97-AF65-F5344CB8AC3E}">
        <p14:creationId xmlns:p14="http://schemas.microsoft.com/office/powerpoint/2010/main" val="2590249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41</a:t>
            </a:fld>
            <a:endParaRPr lang="en-GB"/>
          </a:p>
        </p:txBody>
      </p:sp>
    </p:spTree>
    <p:extLst>
      <p:ext uri="{BB962C8B-B14F-4D97-AF65-F5344CB8AC3E}">
        <p14:creationId xmlns:p14="http://schemas.microsoft.com/office/powerpoint/2010/main" val="15783325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42</a:t>
            </a:fld>
            <a:endParaRPr lang="en-GB"/>
          </a:p>
        </p:txBody>
      </p:sp>
    </p:spTree>
    <p:extLst>
      <p:ext uri="{BB962C8B-B14F-4D97-AF65-F5344CB8AC3E}">
        <p14:creationId xmlns:p14="http://schemas.microsoft.com/office/powerpoint/2010/main" val="9473472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43</a:t>
            </a:fld>
            <a:endParaRPr lang="en-GB"/>
          </a:p>
        </p:txBody>
      </p:sp>
    </p:spTree>
    <p:extLst>
      <p:ext uri="{BB962C8B-B14F-4D97-AF65-F5344CB8AC3E}">
        <p14:creationId xmlns:p14="http://schemas.microsoft.com/office/powerpoint/2010/main" val="32634250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621191"/>
            <a:ext cx="5829300" cy="3448756"/>
          </a:xfrm>
        </p:spPr>
        <p:txBody>
          <a:bodyPr anchor="b"/>
          <a:lstStyle>
            <a:lvl1pPr algn="ctr">
              <a:defRPr sz="4500"/>
            </a:lvl1pPr>
          </a:lstStyle>
          <a:p>
            <a:r>
              <a:rPr lang="en-GB"/>
              <a:t>Click to edit Master title style</a:t>
            </a:r>
            <a:endParaRPr lang="en-US" dirty="0"/>
          </a:p>
        </p:txBody>
      </p:sp>
      <p:sp>
        <p:nvSpPr>
          <p:cNvPr id="3" name="Subtitle 2"/>
          <p:cNvSpPr>
            <a:spLocks noGrp="1"/>
          </p:cNvSpPr>
          <p:nvPr>
            <p:ph type="subTitle" idx="1"/>
          </p:nvPr>
        </p:nvSpPr>
        <p:spPr>
          <a:xfrm>
            <a:off x="857250" y="5202944"/>
            <a:ext cx="5143500" cy="2391656"/>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65201B88-E07E-FF42-BF97-3978ED562A37}" type="datetimeFigureOut">
              <a:rPr lang="en-GB" smtClean="0"/>
              <a:t>12/05/2025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26697053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65201B88-E07E-FF42-BF97-3978ED562A37}" type="datetimeFigureOut">
              <a:rPr lang="en-GB" smtClean="0"/>
              <a:t>12/05/2025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30971227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65201B88-E07E-FF42-BF97-3978ED562A37}" type="datetimeFigureOut">
              <a:rPr lang="en-GB" smtClean="0"/>
              <a:t>12/05/2025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23995904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65201B88-E07E-FF42-BF97-3978ED562A37}" type="datetimeFigureOut">
              <a:rPr lang="en-GB" smtClean="0"/>
              <a:t>12/05/2025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185606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4"/>
            <a:ext cx="5915025" cy="4120620"/>
          </a:xfrm>
        </p:spPr>
        <p:txBody>
          <a:bodyPr anchor="b"/>
          <a:lstStyle>
            <a:lvl1pPr>
              <a:defRPr sz="4500"/>
            </a:lvl1pPr>
          </a:lstStyle>
          <a:p>
            <a:r>
              <a:rPr lang="en-GB"/>
              <a:t>Click to edit Master title style</a:t>
            </a:r>
            <a:endParaRPr lang="en-US" dirty="0"/>
          </a:p>
        </p:txBody>
      </p:sp>
      <p:sp>
        <p:nvSpPr>
          <p:cNvPr id="3" name="Text Placeholder 2"/>
          <p:cNvSpPr>
            <a:spLocks noGrp="1"/>
          </p:cNvSpPr>
          <p:nvPr>
            <p:ph type="body" idx="1"/>
          </p:nvPr>
        </p:nvSpPr>
        <p:spPr>
          <a:xfrm>
            <a:off x="467916" y="6629226"/>
            <a:ext cx="5915025" cy="216693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65201B88-E07E-FF42-BF97-3978ED562A37}" type="datetimeFigureOut">
              <a:rPr lang="en-GB" smtClean="0"/>
              <a:t>12/05/2025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25224835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471488" y="2637014"/>
            <a:ext cx="2914650" cy="628526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3471863" y="2637014"/>
            <a:ext cx="2914650" cy="628526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65201B88-E07E-FF42-BF97-3978ED562A37}" type="datetimeFigureOut">
              <a:rPr lang="en-GB" smtClean="0"/>
              <a:t>12/05/2025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40824540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en-GB"/>
              <a:t>Click to edit Master title style</a:t>
            </a:r>
            <a:endParaRPr lang="en-US" dirty="0"/>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4" name="Content Placeholder 3"/>
          <p:cNvSpPr>
            <a:spLocks noGrp="1"/>
          </p:cNvSpPr>
          <p:nvPr>
            <p:ph sz="half" idx="2"/>
          </p:nvPr>
        </p:nvSpPr>
        <p:spPr>
          <a:xfrm>
            <a:off x="472381" y="3618442"/>
            <a:ext cx="2901255" cy="5322183"/>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6" name="Content Placeholder 5"/>
          <p:cNvSpPr>
            <a:spLocks noGrp="1"/>
          </p:cNvSpPr>
          <p:nvPr>
            <p:ph sz="quarter" idx="4"/>
          </p:nvPr>
        </p:nvSpPr>
        <p:spPr>
          <a:xfrm>
            <a:off x="3471863" y="3618442"/>
            <a:ext cx="2915543" cy="5322183"/>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65201B88-E07E-FF42-BF97-3978ED562A37}" type="datetimeFigureOut">
              <a:rPr lang="en-GB" smtClean="0"/>
              <a:t>12/05/2025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37736059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65201B88-E07E-FF42-BF97-3978ED562A37}" type="datetimeFigureOut">
              <a:rPr lang="en-GB" smtClean="0"/>
              <a:t>12/05/2025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11497883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5201B88-E07E-FF42-BF97-3978ED562A37}" type="datetimeFigureOut">
              <a:rPr lang="en-GB" smtClean="0"/>
              <a:t>12/05/2025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26505648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GB"/>
              <a:t>Click to edit Master title style</a:t>
            </a:r>
            <a:endParaRPr lang="en-US" dirty="0"/>
          </a:p>
        </p:txBody>
      </p:sp>
      <p:sp>
        <p:nvSpPr>
          <p:cNvPr id="3" name="Content Placeholder 2"/>
          <p:cNvSpPr>
            <a:spLocks noGrp="1"/>
          </p:cNvSpPr>
          <p:nvPr>
            <p:ph idx="1"/>
          </p:nvPr>
        </p:nvSpPr>
        <p:spPr>
          <a:xfrm>
            <a:off x="2915543" y="1426283"/>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p:cNvSpPr>
            <a:spLocks noGrp="1"/>
          </p:cNvSpPr>
          <p:nvPr>
            <p:ph type="dt" sz="half" idx="10"/>
          </p:nvPr>
        </p:nvSpPr>
        <p:spPr/>
        <p:txBody>
          <a:bodyPr/>
          <a:lstStyle/>
          <a:p>
            <a:fld id="{65201B88-E07E-FF42-BF97-3978ED562A37}" type="datetimeFigureOut">
              <a:rPr lang="en-GB" smtClean="0"/>
              <a:t>12/05/2025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36338716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GB"/>
              <a:t>Click to edit Master title style</a:t>
            </a:r>
            <a:endParaRPr lang="en-US" dirty="0"/>
          </a:p>
        </p:txBody>
      </p:sp>
      <p:sp>
        <p:nvSpPr>
          <p:cNvPr id="3" name="Picture Placeholder 2"/>
          <p:cNvSpPr>
            <a:spLocks noGrp="1" noChangeAspect="1"/>
          </p:cNvSpPr>
          <p:nvPr>
            <p:ph type="pic" idx="1"/>
          </p:nvPr>
        </p:nvSpPr>
        <p:spPr>
          <a:xfrm>
            <a:off x="2915543" y="1426283"/>
            <a:ext cx="3471863" cy="7039681"/>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GB"/>
              <a:t>Click icon to add picture</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p:cNvSpPr>
            <a:spLocks noGrp="1"/>
          </p:cNvSpPr>
          <p:nvPr>
            <p:ph type="dt" sz="half" idx="10"/>
          </p:nvPr>
        </p:nvSpPr>
        <p:spPr/>
        <p:txBody>
          <a:bodyPr/>
          <a:lstStyle/>
          <a:p>
            <a:fld id="{65201B88-E07E-FF42-BF97-3978ED562A37}" type="datetimeFigureOut">
              <a:rPr lang="en-GB" smtClean="0"/>
              <a:t>12/05/2025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32685006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5"/>
            <a:ext cx="5915025" cy="1914702"/>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471488" y="9181397"/>
            <a:ext cx="1543050" cy="527403"/>
          </a:xfrm>
          <a:prstGeom prst="rect">
            <a:avLst/>
          </a:prstGeom>
        </p:spPr>
        <p:txBody>
          <a:bodyPr vert="horz" lIns="91440" tIns="45720" rIns="91440" bIns="45720" rtlCol="0" anchor="ctr"/>
          <a:lstStyle>
            <a:lvl1pPr algn="l">
              <a:defRPr sz="900">
                <a:solidFill>
                  <a:schemeClr val="tx1">
                    <a:tint val="75000"/>
                  </a:schemeClr>
                </a:solidFill>
              </a:defRPr>
            </a:lvl1pPr>
          </a:lstStyle>
          <a:p>
            <a:fld id="{65201B88-E07E-FF42-BF97-3978ED562A37}" type="datetimeFigureOut">
              <a:rPr lang="en-GB" smtClean="0"/>
              <a:t>12/05/2025</a:t>
            </a:fld>
            <a:endParaRPr lang="en-GB"/>
          </a:p>
        </p:txBody>
      </p:sp>
      <p:sp>
        <p:nvSpPr>
          <p:cNvPr id="5" name="Footer Placeholder 4"/>
          <p:cNvSpPr>
            <a:spLocks noGrp="1"/>
          </p:cNvSpPr>
          <p:nvPr>
            <p:ph type="ftr" sz="quarter" idx="3"/>
          </p:nvPr>
        </p:nvSpPr>
        <p:spPr>
          <a:xfrm>
            <a:off x="2271713" y="9181397"/>
            <a:ext cx="2314575" cy="52740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4843463" y="9181397"/>
            <a:ext cx="1543050" cy="527403"/>
          </a:xfrm>
          <a:prstGeom prst="rect">
            <a:avLst/>
          </a:prstGeom>
        </p:spPr>
        <p:txBody>
          <a:bodyPr vert="horz" lIns="91440" tIns="45720" rIns="91440" bIns="45720" rtlCol="0" anchor="ctr"/>
          <a:lstStyle>
            <a:lvl1pPr algn="r">
              <a:defRPr sz="900">
                <a:solidFill>
                  <a:schemeClr val="tx1">
                    <a:tint val="75000"/>
                  </a:schemeClr>
                </a:solidFill>
              </a:defRPr>
            </a:lvl1pPr>
          </a:lstStyle>
          <a:p>
            <a:fld id="{E89445D4-2D4A-4844-A1C1-31B56C412CBA}" type="slidenum">
              <a:rPr lang="en-GB" smtClean="0"/>
              <a:t>‹#›</a:t>
            </a:fld>
            <a:endParaRPr lang="en-GB"/>
          </a:p>
        </p:txBody>
      </p:sp>
    </p:spTree>
    <p:extLst>
      <p:ext uri="{BB962C8B-B14F-4D97-AF65-F5344CB8AC3E}">
        <p14:creationId xmlns:p14="http://schemas.microsoft.com/office/powerpoint/2010/main" val="25229843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tiff"/><Relationship Id="rId3" Type="http://schemas.openxmlformats.org/officeDocument/2006/relationships/image" Target="../media/image5.tiff"/><Relationship Id="rId7" Type="http://schemas.openxmlformats.org/officeDocument/2006/relationships/image" Target="../media/image9.png"/><Relationship Id="rId12" Type="http://schemas.openxmlformats.org/officeDocument/2006/relationships/image" Target="../media/image14.tiff"/><Relationship Id="rId2" Type="http://schemas.openxmlformats.org/officeDocument/2006/relationships/image" Target="../media/image4.tiff"/><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13.tiff"/><Relationship Id="rId5" Type="http://schemas.openxmlformats.org/officeDocument/2006/relationships/image" Target="../media/image7.tiff"/><Relationship Id="rId10" Type="http://schemas.openxmlformats.org/officeDocument/2006/relationships/image" Target="../media/image12.tiff"/><Relationship Id="rId4" Type="http://schemas.openxmlformats.org/officeDocument/2006/relationships/image" Target="../media/image6.tiff"/><Relationship Id="rId9" Type="http://schemas.openxmlformats.org/officeDocument/2006/relationships/image" Target="../media/image11.tiff"/></Relationships>
</file>

<file path=ppt/slides/_rels/slide25.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image" Target="../media/image16.tif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tif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86" y="3441136"/>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142640" y="3707695"/>
            <a:ext cx="6572694" cy="138499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solidFill>
                    <a:sysClr val="windowText" lastClr="000000"/>
                  </a:solidFill>
                </a:ln>
                <a:solidFill>
                  <a:prstClr val="white"/>
                </a:solidFill>
                <a:effectLst/>
                <a:uLnTx/>
                <a:uFillTx/>
                <a:latin typeface="Gill Sans SemiBold" panose="020B0502020104020203" pitchFamily="34" charset="-79"/>
                <a:ea typeface="Hiragino Kaku Gothic Std W8" panose="020B0800000000000000" pitchFamily="34" charset="-128"/>
                <a:cs typeface="Gill Sans SemiBold" panose="020B0502020104020203" pitchFamily="34" charset="-79"/>
              </a:rPr>
              <a:t>Year 6 -</a:t>
            </a:r>
            <a:r>
              <a:rPr kumimoji="0" lang="en-US" sz="4400" b="1" i="0" u="none" strike="noStrike" kern="1200" cap="none" spc="0" normalizeH="0" baseline="0" noProof="0" dirty="0">
                <a:ln>
                  <a:solidFill>
                    <a:sysClr val="windowText" lastClr="000000"/>
                  </a:solidFill>
                </a:ln>
                <a:solidFill>
                  <a:prstClr val="white"/>
                </a:solidFill>
                <a:effectLst/>
                <a:uLnTx/>
                <a:uFillTx/>
                <a:latin typeface="Gill Sans SemiBold" panose="020B0502020104020203" pitchFamily="34" charset="-79"/>
                <a:ea typeface="Hiragino Kaku Gothic Std W8" panose="020B0800000000000000" pitchFamily="34" charset="-128"/>
                <a:cs typeface="Gill Sans SemiBold" panose="020B0502020104020203" pitchFamily="34" charset="-79"/>
              </a:rPr>
              <a:t> </a:t>
            </a:r>
            <a:r>
              <a:rPr kumimoji="0" lang="en-US" sz="4000" b="1" i="0" u="none" strike="noStrike" kern="1200" cap="none" spc="0" normalizeH="0" baseline="0" noProof="0" dirty="0">
                <a:ln>
                  <a:solidFill>
                    <a:sysClr val="windowText" lastClr="000000"/>
                  </a:solidFill>
                </a:ln>
                <a:solidFill>
                  <a:prstClr val="white"/>
                </a:solidFill>
                <a:effectLst/>
                <a:uLnTx/>
                <a:uFillTx/>
                <a:latin typeface="Gill Sans SemiBold" panose="020B0502020104020203" pitchFamily="34" charset="-79"/>
                <a:ea typeface="Hiragino Kaku Gothic Std W8" panose="020B0800000000000000" pitchFamily="34" charset="-128"/>
                <a:cs typeface="Gill Sans SemiBold" panose="020B0502020104020203" pitchFamily="34" charset="-79"/>
              </a:rPr>
              <a:t>Spring </a:t>
            </a:r>
            <a:r>
              <a:rPr lang="en-US" sz="4000" b="1" dirty="0">
                <a:ln>
                  <a:solidFill>
                    <a:sysClr val="windowText" lastClr="000000"/>
                  </a:solidFill>
                </a:ln>
                <a:solidFill>
                  <a:prstClr val="white"/>
                </a:solidFill>
                <a:latin typeface="Gill Sans SemiBold" panose="020B0502020104020203" pitchFamily="34" charset="-79"/>
                <a:ea typeface="Hiragino Kaku Gothic Std W8" panose="020B0800000000000000" pitchFamily="34" charset="-128"/>
                <a:cs typeface="Gill Sans SemiBold" panose="020B0502020104020203" pitchFamily="34" charset="-79"/>
              </a:rPr>
              <a:t>2</a:t>
            </a:r>
            <a:r>
              <a:rPr kumimoji="0" lang="en-US" sz="4000" b="1" i="0" u="none" strike="noStrike" kern="1200" cap="none" spc="0" normalizeH="0" baseline="0" noProof="0" dirty="0">
                <a:ln>
                  <a:solidFill>
                    <a:sysClr val="windowText" lastClr="000000"/>
                  </a:solidFill>
                </a:ln>
                <a:solidFill>
                  <a:prstClr val="white"/>
                </a:solidFill>
                <a:effectLst/>
                <a:uLnTx/>
                <a:uFillTx/>
                <a:latin typeface="Gill Sans SemiBold" panose="020B0502020104020203" pitchFamily="34" charset="-79"/>
                <a:ea typeface="Hiragino Kaku Gothic Std W8" panose="020B0800000000000000" pitchFamily="34" charset="-128"/>
                <a:cs typeface="Gill Sans SemiBold" panose="020B0502020104020203" pitchFamily="34" charset="-79"/>
              </a:rPr>
              <a:t> – Week 4</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solidFill>
                    <a:sysClr val="windowText" lastClr="000000"/>
                  </a:solidFill>
                </a:ln>
                <a:solidFill>
                  <a:prstClr val="white"/>
                </a:solidFill>
                <a:effectLst/>
                <a:uLnTx/>
                <a:uFillTx/>
                <a:latin typeface="Gill Sans SemiBold" panose="020B0502020104020203" pitchFamily="34" charset="-79"/>
                <a:ea typeface="Hiragino Kaku Gothic Std W8" panose="020B0800000000000000" pitchFamily="34" charset="-128"/>
                <a:cs typeface="Gill Sans SemiBold" panose="020B0502020104020203" pitchFamily="34" charset="-79"/>
              </a:rPr>
              <a:t>Resource Pack</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2025</a:t>
            </a:r>
          </a:p>
        </p:txBody>
      </p:sp>
      <p:sp>
        <p:nvSpPr>
          <p:cNvPr id="7" name="TextBox 6">
            <a:extLst>
              <a:ext uri="{FF2B5EF4-FFF2-40B4-BE49-F238E27FC236}">
                <a16:creationId xmlns:a16="http://schemas.microsoft.com/office/drawing/2014/main" id="{F46D1F9C-54ED-6BDE-C659-372CCC11D397}"/>
              </a:ext>
            </a:extLst>
          </p:cNvPr>
          <p:cNvSpPr txBox="1"/>
          <p:nvPr/>
        </p:nvSpPr>
        <p:spPr>
          <a:xfrm>
            <a:off x="285306" y="5756156"/>
            <a:ext cx="6287365" cy="1692771"/>
          </a:xfrm>
          <a:prstGeom prst="rect">
            <a:avLst/>
          </a:prstGeom>
          <a:noFill/>
        </p:spPr>
        <p:txBody>
          <a:bodyPr wrap="square" rtlCol="0">
            <a:spAutoFit/>
          </a:bodyPr>
          <a:lstStyle/>
          <a:p>
            <a:pPr algn="ctr"/>
            <a:r>
              <a:rPr lang="en-US" sz="4000" b="1" u="sng" dirty="0">
                <a:latin typeface="Gill Sans SemiBold" panose="020B0502020104020203" pitchFamily="34" charset="-79"/>
                <a:ea typeface="Hiragino Kaku Gothic Std W8" panose="020B0800000000000000" pitchFamily="34" charset="-128"/>
                <a:cs typeface="Gill Sans SemiBold" panose="020B0502020104020203" pitchFamily="34" charset="-79"/>
              </a:rPr>
              <a:t>Spelling Rule:</a:t>
            </a:r>
          </a:p>
          <a:p>
            <a:pPr algn="ctr"/>
            <a:r>
              <a:rPr lang="en-GB" sz="3200" dirty="0">
                <a:latin typeface="Gill Sans MT" panose="020B0502020104020203" pitchFamily="34" charset="0"/>
              </a:rPr>
              <a:t>To use knowledge of root and base words to spell related words</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17826396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5" y="4480227"/>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7" y="4568945"/>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PRINTABLE CARDS</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23057611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5DB943A7-4AF1-9A40-8F5A-C6C3DB38F5AD}"/>
              </a:ext>
            </a:extLst>
          </p:cNvPr>
          <p:cNvGraphicFramePr>
            <a:graphicFrameLocks noGrp="1"/>
          </p:cNvGraphicFramePr>
          <p:nvPr>
            <p:extLst>
              <p:ext uri="{D42A27DB-BD31-4B8C-83A1-F6EECF244321}">
                <p14:modId xmlns:p14="http://schemas.microsoft.com/office/powerpoint/2010/main" val="4248864028"/>
              </p:ext>
            </p:extLst>
          </p:nvPr>
        </p:nvGraphicFramePr>
        <p:xfrm>
          <a:off x="228599" y="208721"/>
          <a:ext cx="6410738" cy="9471990"/>
        </p:xfrm>
        <a:graphic>
          <a:graphicData uri="http://schemas.openxmlformats.org/drawingml/2006/table">
            <a:tbl>
              <a:tblPr firstRow="1" bandRow="1">
                <a:tableStyleId>{5940675A-B579-460E-94D1-54222C63F5DA}</a:tableStyleId>
              </a:tblPr>
              <a:tblGrid>
                <a:gridCol w="3205369">
                  <a:extLst>
                    <a:ext uri="{9D8B030D-6E8A-4147-A177-3AD203B41FA5}">
                      <a16:colId xmlns:a16="http://schemas.microsoft.com/office/drawing/2014/main" val="1569159384"/>
                    </a:ext>
                  </a:extLst>
                </a:gridCol>
                <a:gridCol w="3205369">
                  <a:extLst>
                    <a:ext uri="{9D8B030D-6E8A-4147-A177-3AD203B41FA5}">
                      <a16:colId xmlns:a16="http://schemas.microsoft.com/office/drawing/2014/main" val="4244934374"/>
                    </a:ext>
                  </a:extLst>
                </a:gridCol>
              </a:tblGrid>
              <a:tr h="1578665">
                <a:tc>
                  <a:txBody>
                    <a:bodyPr/>
                    <a:lstStyle/>
                    <a:p>
                      <a:pPr algn="ctr"/>
                      <a:r>
                        <a:rPr lang="en-GB" sz="4000" b="1" i="0" dirty="0">
                          <a:solidFill>
                            <a:srgbClr val="000000"/>
                          </a:solidFill>
                          <a:effectLst/>
                          <a:latin typeface="Gill Sans MT" panose="020B0502020104020203" pitchFamily="34" charset="0"/>
                        </a:rPr>
                        <a:t>begin</a:t>
                      </a:r>
                      <a:r>
                        <a:rPr lang="en-GB" sz="4000" b="1" i="0" dirty="0">
                          <a:solidFill>
                            <a:srgbClr val="FF0000"/>
                          </a:solidFill>
                          <a:effectLst/>
                          <a:latin typeface="Gill Sans MT" panose="020B0502020104020203" pitchFamily="34" charset="0"/>
                        </a:rPr>
                        <a:t>ning</a:t>
                      </a:r>
                      <a:endParaRPr lang="en-GB" sz="40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GB" sz="4000" b="1" i="0" dirty="0">
                          <a:solidFill>
                            <a:srgbClr val="000000"/>
                          </a:solidFill>
                          <a:effectLst/>
                          <a:latin typeface="Gill Sans MT" panose="020B0502020104020203" pitchFamily="34" charset="0"/>
                        </a:rPr>
                        <a:t>begi</a:t>
                      </a:r>
                      <a:r>
                        <a:rPr lang="en-GB" sz="4000" b="1" i="0" dirty="0">
                          <a:solidFill>
                            <a:srgbClr val="FF0000"/>
                          </a:solidFill>
                          <a:effectLst/>
                          <a:latin typeface="Gill Sans MT" panose="020B0502020104020203" pitchFamily="34" charset="0"/>
                        </a:rPr>
                        <a:t>nner</a:t>
                      </a:r>
                      <a:endParaRPr lang="en-GB" sz="40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7705051"/>
                  </a:ext>
                </a:extLst>
              </a:tr>
              <a:tr h="1578665">
                <a:tc>
                  <a:txBody>
                    <a:bodyPr/>
                    <a:lstStyle/>
                    <a:p>
                      <a:pPr algn="ctr"/>
                      <a:r>
                        <a:rPr lang="en-GB" sz="4000" b="1" i="0" dirty="0">
                          <a:solidFill>
                            <a:srgbClr val="000000"/>
                          </a:solidFill>
                          <a:effectLst/>
                          <a:latin typeface="Gill Sans MT" panose="020B0502020104020203" pitchFamily="34" charset="0"/>
                        </a:rPr>
                        <a:t>garden</a:t>
                      </a:r>
                      <a:r>
                        <a:rPr lang="en-GB" sz="4000" b="1" i="0" dirty="0">
                          <a:solidFill>
                            <a:srgbClr val="FF0000"/>
                          </a:solidFill>
                          <a:effectLst/>
                          <a:latin typeface="Gill Sans MT" panose="020B0502020104020203" pitchFamily="34" charset="0"/>
                        </a:rPr>
                        <a:t>er</a:t>
                      </a:r>
                      <a:endParaRPr lang="en-GB" sz="40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GB" sz="4000" b="1" i="0" dirty="0">
                          <a:solidFill>
                            <a:srgbClr val="000000"/>
                          </a:solidFill>
                          <a:effectLst/>
                          <a:latin typeface="Gill Sans MT" panose="020B0502020104020203" pitchFamily="34" charset="0"/>
                        </a:rPr>
                        <a:t>limit</a:t>
                      </a:r>
                      <a:r>
                        <a:rPr lang="en-GB" sz="4000" b="1" i="0" dirty="0">
                          <a:solidFill>
                            <a:srgbClr val="FF0000"/>
                          </a:solidFill>
                          <a:effectLst/>
                          <a:latin typeface="Gill Sans MT" panose="020B0502020104020203" pitchFamily="34" charset="0"/>
                        </a:rPr>
                        <a:t>ing</a:t>
                      </a:r>
                      <a:endParaRPr lang="en-GB" sz="40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66193373"/>
                  </a:ext>
                </a:extLst>
              </a:tr>
              <a:tr h="1578665">
                <a:tc>
                  <a:txBody>
                    <a:bodyPr/>
                    <a:lstStyle/>
                    <a:p>
                      <a:pPr algn="ctr"/>
                      <a:r>
                        <a:rPr lang="en-GB" sz="4000" b="1" i="0" dirty="0">
                          <a:solidFill>
                            <a:srgbClr val="000000"/>
                          </a:solidFill>
                          <a:effectLst/>
                          <a:latin typeface="Gill Sans MT" panose="020B0502020104020203" pitchFamily="34" charset="0"/>
                        </a:rPr>
                        <a:t>limit</a:t>
                      </a:r>
                      <a:r>
                        <a:rPr lang="en-GB" sz="4000" b="1" i="0" dirty="0">
                          <a:solidFill>
                            <a:srgbClr val="FF0000"/>
                          </a:solidFill>
                          <a:effectLst/>
                          <a:latin typeface="Gill Sans MT" panose="020B0502020104020203" pitchFamily="34" charset="0"/>
                        </a:rPr>
                        <a:t>ation</a:t>
                      </a:r>
                      <a:endParaRPr lang="en-GB" sz="40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GB" sz="4000" b="1" i="0" dirty="0">
                          <a:solidFill>
                            <a:srgbClr val="000000"/>
                          </a:solidFill>
                          <a:effectLst/>
                          <a:latin typeface="Gill Sans MT" panose="020B0502020104020203" pitchFamily="34" charset="0"/>
                        </a:rPr>
                        <a:t>final</a:t>
                      </a:r>
                      <a:r>
                        <a:rPr lang="en-GB" sz="4000" b="1" i="0" dirty="0">
                          <a:solidFill>
                            <a:srgbClr val="FF0000"/>
                          </a:solidFill>
                          <a:effectLst/>
                          <a:latin typeface="Gill Sans MT" panose="020B0502020104020203" pitchFamily="34" charset="0"/>
                        </a:rPr>
                        <a:t>ly</a:t>
                      </a:r>
                      <a:r>
                        <a:rPr lang="en-GB" sz="4000" b="1" i="0" dirty="0">
                          <a:solidFill>
                            <a:srgbClr val="000000"/>
                          </a:solidFill>
                          <a:effectLst/>
                          <a:latin typeface="Gill Sans MT" panose="020B0502020104020203" pitchFamily="34" charset="0"/>
                        </a:rPr>
                        <a:t> </a:t>
                      </a:r>
                      <a:endParaRPr lang="en-GB" sz="40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566400406"/>
                  </a:ext>
                </a:extLst>
              </a:tr>
              <a:tr h="1578665">
                <a:tc>
                  <a:txBody>
                    <a:bodyPr/>
                    <a:lstStyle/>
                    <a:p>
                      <a:pPr algn="ctr"/>
                      <a:r>
                        <a:rPr lang="en-GB" sz="4000" b="1" i="0" dirty="0">
                          <a:solidFill>
                            <a:srgbClr val="000000"/>
                          </a:solidFill>
                          <a:effectLst/>
                          <a:latin typeface="Gill Sans MT" panose="020B0502020104020203" pitchFamily="34" charset="0"/>
                        </a:rPr>
                        <a:t>happ</a:t>
                      </a:r>
                      <a:r>
                        <a:rPr lang="en-GB" sz="4000" b="1" i="0" dirty="0">
                          <a:solidFill>
                            <a:srgbClr val="FF0000"/>
                          </a:solidFill>
                          <a:effectLst/>
                          <a:latin typeface="Gill Sans MT" panose="020B0502020104020203" pitchFamily="34" charset="0"/>
                        </a:rPr>
                        <a:t>ily</a:t>
                      </a:r>
                      <a:endParaRPr lang="en-GB" sz="40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GB" sz="4000" b="1" i="0" dirty="0">
                          <a:solidFill>
                            <a:srgbClr val="000000"/>
                          </a:solidFill>
                          <a:effectLst/>
                          <a:latin typeface="Gill Sans MT" panose="020B0502020104020203" pitchFamily="34" charset="0"/>
                        </a:rPr>
                        <a:t>angr</a:t>
                      </a:r>
                      <a:r>
                        <a:rPr lang="en-GB" sz="4000" b="1" i="0" dirty="0">
                          <a:solidFill>
                            <a:srgbClr val="FF0000"/>
                          </a:solidFill>
                          <a:effectLst/>
                          <a:latin typeface="Gill Sans MT" panose="020B0502020104020203" pitchFamily="34" charset="0"/>
                        </a:rPr>
                        <a:t>ily</a:t>
                      </a:r>
                      <a:endParaRPr lang="en-GB" sz="40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77378112"/>
                  </a:ext>
                </a:extLst>
              </a:tr>
              <a:tr h="1578665">
                <a:tc>
                  <a:txBody>
                    <a:bodyPr/>
                    <a:lstStyle/>
                    <a:p>
                      <a:pPr algn="ctr"/>
                      <a:r>
                        <a:rPr lang="en-GB" sz="4000" b="1" i="0" dirty="0">
                          <a:solidFill>
                            <a:srgbClr val="000000"/>
                          </a:solidFill>
                          <a:effectLst/>
                          <a:latin typeface="Gill Sans MT" panose="020B0502020104020203" pitchFamily="34" charset="0"/>
                        </a:rPr>
                        <a:t>simpl</a:t>
                      </a:r>
                      <a:r>
                        <a:rPr lang="en-GB" sz="4000" b="1" i="0" dirty="0">
                          <a:solidFill>
                            <a:srgbClr val="FF0000"/>
                          </a:solidFill>
                          <a:effectLst/>
                          <a:latin typeface="Gill Sans MT" panose="020B0502020104020203" pitchFamily="34" charset="0"/>
                        </a:rPr>
                        <a:t>y</a:t>
                      </a:r>
                      <a:endParaRPr lang="en-GB" sz="40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GB" sz="4000" b="1" i="0" dirty="0">
                          <a:solidFill>
                            <a:srgbClr val="000000"/>
                          </a:solidFill>
                          <a:effectLst/>
                          <a:latin typeface="Gill Sans MT" panose="020B0502020104020203" pitchFamily="34" charset="0"/>
                        </a:rPr>
                        <a:t>humbl</a:t>
                      </a:r>
                      <a:r>
                        <a:rPr lang="en-GB" sz="4000" b="1" i="0" dirty="0">
                          <a:solidFill>
                            <a:srgbClr val="FF0000"/>
                          </a:solidFill>
                          <a:effectLst/>
                          <a:latin typeface="Gill Sans MT" panose="020B0502020104020203" pitchFamily="34" charset="0"/>
                        </a:rPr>
                        <a:t>y</a:t>
                      </a:r>
                      <a:endParaRPr lang="en-GB" sz="40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66061989"/>
                  </a:ext>
                </a:extLst>
              </a:tr>
              <a:tr h="1578665">
                <a:tc>
                  <a:txBody>
                    <a:bodyPr/>
                    <a:lstStyle/>
                    <a:p>
                      <a:pPr algn="ctr"/>
                      <a:r>
                        <a:rPr lang="en-GB" sz="4000" b="1" i="0" dirty="0">
                          <a:solidFill>
                            <a:srgbClr val="000000"/>
                          </a:solidFill>
                          <a:effectLst/>
                          <a:latin typeface="Gill Sans MT" panose="020B0502020104020203" pitchFamily="34" charset="0"/>
                        </a:rPr>
                        <a:t>dramatic</a:t>
                      </a:r>
                      <a:r>
                        <a:rPr lang="en-GB" sz="4000" b="1" i="0" dirty="0">
                          <a:solidFill>
                            <a:srgbClr val="FF0000"/>
                          </a:solidFill>
                          <a:effectLst/>
                          <a:latin typeface="Gill Sans MT" panose="020B0502020104020203" pitchFamily="34" charset="0"/>
                        </a:rPr>
                        <a:t>ally</a:t>
                      </a:r>
                      <a:endParaRPr lang="en-GB" sz="40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GB" sz="4000" b="1" i="0" dirty="0">
                          <a:solidFill>
                            <a:srgbClr val="000000"/>
                          </a:solidFill>
                          <a:effectLst/>
                          <a:latin typeface="Gill Sans MT" panose="020B0502020104020203" pitchFamily="34" charset="0"/>
                        </a:rPr>
                        <a:t>prefe</a:t>
                      </a:r>
                      <a:r>
                        <a:rPr lang="en-GB" sz="4000" b="1" i="0" dirty="0">
                          <a:solidFill>
                            <a:srgbClr val="FF0000"/>
                          </a:solidFill>
                          <a:effectLst/>
                          <a:latin typeface="Gill Sans MT" panose="020B0502020104020203" pitchFamily="34" charset="0"/>
                        </a:rPr>
                        <a:t>rred</a:t>
                      </a:r>
                      <a:endParaRPr lang="en-GB" sz="40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19907367"/>
                  </a:ext>
                </a:extLst>
              </a:tr>
            </a:tbl>
          </a:graphicData>
        </a:graphic>
      </p:graphicFrame>
    </p:spTree>
    <p:extLst>
      <p:ext uri="{BB962C8B-B14F-4D97-AF65-F5344CB8AC3E}">
        <p14:creationId xmlns:p14="http://schemas.microsoft.com/office/powerpoint/2010/main" val="42831497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5DB943A7-4AF1-9A40-8F5A-C6C3DB38F5AD}"/>
              </a:ext>
            </a:extLst>
          </p:cNvPr>
          <p:cNvGraphicFramePr>
            <a:graphicFrameLocks noGrp="1"/>
          </p:cNvGraphicFramePr>
          <p:nvPr>
            <p:extLst>
              <p:ext uri="{D42A27DB-BD31-4B8C-83A1-F6EECF244321}">
                <p14:modId xmlns:p14="http://schemas.microsoft.com/office/powerpoint/2010/main" val="1213711130"/>
              </p:ext>
            </p:extLst>
          </p:nvPr>
        </p:nvGraphicFramePr>
        <p:xfrm>
          <a:off x="228599" y="208721"/>
          <a:ext cx="6410738" cy="6314660"/>
        </p:xfrm>
        <a:graphic>
          <a:graphicData uri="http://schemas.openxmlformats.org/drawingml/2006/table">
            <a:tbl>
              <a:tblPr firstRow="1" bandRow="1">
                <a:tableStyleId>{5940675A-B579-460E-94D1-54222C63F5DA}</a:tableStyleId>
              </a:tblPr>
              <a:tblGrid>
                <a:gridCol w="3205369">
                  <a:extLst>
                    <a:ext uri="{9D8B030D-6E8A-4147-A177-3AD203B41FA5}">
                      <a16:colId xmlns:a16="http://schemas.microsoft.com/office/drawing/2014/main" val="1569159384"/>
                    </a:ext>
                  </a:extLst>
                </a:gridCol>
                <a:gridCol w="3205369">
                  <a:extLst>
                    <a:ext uri="{9D8B030D-6E8A-4147-A177-3AD203B41FA5}">
                      <a16:colId xmlns:a16="http://schemas.microsoft.com/office/drawing/2014/main" val="4244934374"/>
                    </a:ext>
                  </a:extLst>
                </a:gridCol>
              </a:tblGrid>
              <a:tr h="1578665">
                <a:tc>
                  <a:txBody>
                    <a:bodyPr/>
                    <a:lstStyle/>
                    <a:p>
                      <a:pPr algn="ctr"/>
                      <a:r>
                        <a:rPr lang="en-GB" sz="4000" b="1" i="0" dirty="0">
                          <a:solidFill>
                            <a:srgbClr val="000000"/>
                          </a:solidFill>
                          <a:effectLst/>
                          <a:latin typeface="Gill Sans MT" panose="020B0502020104020203" pitchFamily="34" charset="0"/>
                        </a:rPr>
                        <a:t>garden</a:t>
                      </a:r>
                      <a:r>
                        <a:rPr lang="en-GB" sz="4000" b="1" i="0" dirty="0">
                          <a:solidFill>
                            <a:srgbClr val="FF0000"/>
                          </a:solidFill>
                          <a:effectLst/>
                          <a:latin typeface="Gill Sans MT" panose="020B0502020104020203" pitchFamily="34" charset="0"/>
                        </a:rPr>
                        <a:t>ing</a:t>
                      </a:r>
                      <a:endParaRPr lang="en-GB" sz="40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tc>
                  <a:txBody>
                    <a:bodyPr/>
                    <a:lstStyle/>
                    <a:p>
                      <a:pPr algn="ctr"/>
                      <a:r>
                        <a:rPr lang="en-GB" sz="4000" b="1" i="0" dirty="0">
                          <a:solidFill>
                            <a:srgbClr val="000000"/>
                          </a:solidFill>
                          <a:effectLst/>
                          <a:latin typeface="Gill Sans MT" panose="020B0502020104020203" pitchFamily="34" charset="0"/>
                        </a:rPr>
                        <a:t>forg</a:t>
                      </a:r>
                      <a:r>
                        <a:rPr lang="en-GB" sz="4000" b="1" i="0" dirty="0">
                          <a:solidFill>
                            <a:srgbClr val="FF0000"/>
                          </a:solidFill>
                          <a:effectLst/>
                          <a:latin typeface="Gill Sans MT" panose="020B0502020104020203" pitchFamily="34" charset="0"/>
                        </a:rPr>
                        <a:t>otten</a:t>
                      </a:r>
                      <a:endParaRPr lang="en-GB" sz="40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extLst>
                  <a:ext uri="{0D108BD9-81ED-4DB2-BD59-A6C34878D82A}">
                    <a16:rowId xmlns:a16="http://schemas.microsoft.com/office/drawing/2014/main" val="1237705051"/>
                  </a:ext>
                </a:extLst>
              </a:tr>
              <a:tr h="1578665">
                <a:tc>
                  <a:txBody>
                    <a:bodyPr/>
                    <a:lstStyle/>
                    <a:p>
                      <a:pPr algn="ctr"/>
                      <a:r>
                        <a:rPr lang="en-GB" sz="4000" b="1" i="0" dirty="0">
                          <a:solidFill>
                            <a:srgbClr val="000000"/>
                          </a:solidFill>
                          <a:effectLst/>
                          <a:latin typeface="Gill Sans MT" panose="020B0502020104020203" pitchFamily="34" charset="0"/>
                        </a:rPr>
                        <a:t>limit</a:t>
                      </a:r>
                      <a:r>
                        <a:rPr lang="en-GB" sz="4000" b="1" i="0" dirty="0">
                          <a:solidFill>
                            <a:srgbClr val="FF0000"/>
                          </a:solidFill>
                          <a:effectLst/>
                          <a:latin typeface="Gill Sans MT" panose="020B0502020104020203" pitchFamily="34" charset="0"/>
                        </a:rPr>
                        <a:t>ed</a:t>
                      </a:r>
                      <a:endParaRPr lang="en-GB" sz="40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tc>
                  <a:txBody>
                    <a:bodyPr/>
                    <a:lstStyle/>
                    <a:p>
                      <a:pPr algn="ctr"/>
                      <a:r>
                        <a:rPr lang="en-GB" sz="4000" b="1" i="0" dirty="0">
                          <a:solidFill>
                            <a:srgbClr val="000000"/>
                          </a:solidFill>
                          <a:effectLst/>
                          <a:latin typeface="Gill Sans MT" panose="020B0502020104020203" pitchFamily="34" charset="0"/>
                        </a:rPr>
                        <a:t>forg</a:t>
                      </a:r>
                      <a:r>
                        <a:rPr lang="en-GB" sz="4000" b="1" i="0" dirty="0">
                          <a:solidFill>
                            <a:srgbClr val="FF0000"/>
                          </a:solidFill>
                          <a:effectLst/>
                          <a:latin typeface="Gill Sans MT" panose="020B0502020104020203" pitchFamily="34" charset="0"/>
                        </a:rPr>
                        <a:t>etting</a:t>
                      </a:r>
                      <a:endParaRPr lang="en-GB" sz="40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extLst>
                  <a:ext uri="{0D108BD9-81ED-4DB2-BD59-A6C34878D82A}">
                    <a16:rowId xmlns:a16="http://schemas.microsoft.com/office/drawing/2014/main" val="2366193373"/>
                  </a:ext>
                </a:extLst>
              </a:tr>
              <a:tr h="1578665">
                <a:tc>
                  <a:txBody>
                    <a:bodyPr/>
                    <a:lstStyle/>
                    <a:p>
                      <a:pPr algn="ctr"/>
                      <a:r>
                        <a:rPr lang="en-GB" sz="4000" b="1" i="0" dirty="0">
                          <a:solidFill>
                            <a:srgbClr val="000000"/>
                          </a:solidFill>
                          <a:effectLst/>
                          <a:latin typeface="Gill Sans MT" panose="020B0502020104020203" pitchFamily="34" charset="0"/>
                        </a:rPr>
                        <a:t>comical</a:t>
                      </a:r>
                      <a:r>
                        <a:rPr lang="en-GB" sz="4000" b="1" i="0" dirty="0">
                          <a:solidFill>
                            <a:srgbClr val="FF0000"/>
                          </a:solidFill>
                          <a:effectLst/>
                          <a:latin typeface="Gill Sans MT" panose="020B0502020104020203" pitchFamily="34" charset="0"/>
                        </a:rPr>
                        <a:t>ly</a:t>
                      </a:r>
                      <a:endParaRPr lang="en-GB" sz="40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tc>
                  <a:txBody>
                    <a:bodyPr/>
                    <a:lstStyle/>
                    <a:p>
                      <a:pPr algn="ctr"/>
                      <a:r>
                        <a:rPr lang="en-GB" sz="4000" b="1" i="0" dirty="0">
                          <a:solidFill>
                            <a:srgbClr val="000000"/>
                          </a:solidFill>
                          <a:effectLst/>
                          <a:latin typeface="Gill Sans MT" panose="020B0502020104020203" pitchFamily="34" charset="0"/>
                        </a:rPr>
                        <a:t>basic</a:t>
                      </a:r>
                      <a:r>
                        <a:rPr lang="en-GB" sz="4000" b="1" i="0" dirty="0">
                          <a:solidFill>
                            <a:srgbClr val="FF0000"/>
                          </a:solidFill>
                          <a:effectLst/>
                          <a:latin typeface="Gill Sans MT" panose="020B0502020104020203" pitchFamily="34" charset="0"/>
                        </a:rPr>
                        <a:t>ally</a:t>
                      </a:r>
                      <a:endParaRPr lang="en-GB" sz="40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extLst>
                  <a:ext uri="{0D108BD9-81ED-4DB2-BD59-A6C34878D82A}">
                    <a16:rowId xmlns:a16="http://schemas.microsoft.com/office/drawing/2014/main" val="3566400406"/>
                  </a:ext>
                </a:extLst>
              </a:tr>
              <a:tr h="1578665">
                <a:tc>
                  <a:txBody>
                    <a:bodyPr/>
                    <a:lstStyle/>
                    <a:p>
                      <a:pPr algn="ctr"/>
                      <a:r>
                        <a:rPr lang="en-GB" sz="4000" b="1" i="0" dirty="0">
                          <a:solidFill>
                            <a:srgbClr val="000000"/>
                          </a:solidFill>
                          <a:effectLst/>
                          <a:latin typeface="Gill Sans MT" panose="020B0502020104020203" pitchFamily="34" charset="0"/>
                        </a:rPr>
                        <a:t>gent</a:t>
                      </a:r>
                      <a:r>
                        <a:rPr lang="en-GB" sz="4000" b="1" i="0" dirty="0">
                          <a:solidFill>
                            <a:srgbClr val="FF0000"/>
                          </a:solidFill>
                          <a:effectLst/>
                          <a:latin typeface="Gill Sans MT" panose="020B0502020104020203" pitchFamily="34" charset="0"/>
                        </a:rPr>
                        <a:t>ly</a:t>
                      </a:r>
                      <a:endParaRPr lang="en-GB" sz="40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tc>
                  <a:txBody>
                    <a:bodyPr/>
                    <a:lstStyle/>
                    <a:p>
                      <a:pPr algn="ctr"/>
                      <a:r>
                        <a:rPr lang="en-GB" sz="4000" b="1" i="0" dirty="0">
                          <a:solidFill>
                            <a:srgbClr val="000000"/>
                          </a:solidFill>
                          <a:effectLst/>
                          <a:latin typeface="Gill Sans MT" panose="020B0502020104020203" pitchFamily="34" charset="0"/>
                        </a:rPr>
                        <a:t>nobl</a:t>
                      </a:r>
                      <a:r>
                        <a:rPr lang="en-GB" sz="4000" b="1" i="0" dirty="0">
                          <a:solidFill>
                            <a:srgbClr val="FF0000"/>
                          </a:solidFill>
                          <a:effectLst/>
                          <a:latin typeface="Gill Sans MT" panose="020B0502020104020203" pitchFamily="34" charset="0"/>
                        </a:rPr>
                        <a:t>y</a:t>
                      </a:r>
                      <a:endParaRPr lang="en-GB" sz="40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extLst>
                  <a:ext uri="{0D108BD9-81ED-4DB2-BD59-A6C34878D82A}">
                    <a16:rowId xmlns:a16="http://schemas.microsoft.com/office/drawing/2014/main" val="1075620443"/>
                  </a:ext>
                </a:extLst>
              </a:tr>
            </a:tbl>
          </a:graphicData>
        </a:graphic>
      </p:graphicFrame>
    </p:spTree>
    <p:extLst>
      <p:ext uri="{BB962C8B-B14F-4D97-AF65-F5344CB8AC3E}">
        <p14:creationId xmlns:p14="http://schemas.microsoft.com/office/powerpoint/2010/main" val="21342761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8" y="4477798"/>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2" y="4925290"/>
            <a:ext cx="6287365" cy="923330"/>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DISPLAY WORDS</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12945035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BCD33CF-FD81-AF4F-B31D-F3BE4C34648F}"/>
              </a:ext>
            </a:extLst>
          </p:cNvPr>
          <p:cNvSpPr txBox="1"/>
          <p:nvPr/>
        </p:nvSpPr>
        <p:spPr>
          <a:xfrm>
            <a:off x="290245" y="210241"/>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000000"/>
                </a:solidFill>
                <a:latin typeface="Gill Sans MT" panose="020B0502020104020203" pitchFamily="34" charset="0"/>
              </a:rPr>
              <a:t>begin</a:t>
            </a:r>
            <a:r>
              <a:rPr lang="en-GB" sz="7200" b="1" dirty="0">
                <a:solidFill>
                  <a:srgbClr val="FF0000"/>
                </a:solidFill>
                <a:latin typeface="Gill Sans MT" panose="020B0502020104020203" pitchFamily="34" charset="0"/>
              </a:rPr>
              <a:t>ning</a:t>
            </a:r>
            <a:endParaRPr lang="en-GB" sz="7200" b="1" dirty="0">
              <a:latin typeface="Gill Sans MT" panose="020B0502020104020203" pitchFamily="34" charset="77"/>
            </a:endParaRPr>
          </a:p>
        </p:txBody>
      </p:sp>
      <p:sp>
        <p:nvSpPr>
          <p:cNvPr id="5" name="TextBox 4">
            <a:extLst>
              <a:ext uri="{FF2B5EF4-FFF2-40B4-BE49-F238E27FC236}">
                <a16:creationId xmlns:a16="http://schemas.microsoft.com/office/drawing/2014/main" id="{FB458A88-1CDE-6A45-91AB-B00F278FC142}"/>
              </a:ext>
            </a:extLst>
          </p:cNvPr>
          <p:cNvSpPr txBox="1"/>
          <p:nvPr/>
        </p:nvSpPr>
        <p:spPr>
          <a:xfrm>
            <a:off x="290245" y="2152723"/>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000000"/>
                </a:solidFill>
                <a:latin typeface="Gill Sans MT" panose="020B0502020104020203" pitchFamily="34" charset="0"/>
              </a:rPr>
              <a:t>garden</a:t>
            </a:r>
            <a:r>
              <a:rPr lang="en-GB" sz="7200" b="1" dirty="0">
                <a:solidFill>
                  <a:srgbClr val="FF0000"/>
                </a:solidFill>
                <a:latin typeface="Gill Sans MT" panose="020B0502020104020203" pitchFamily="34" charset="0"/>
              </a:rPr>
              <a:t>er</a:t>
            </a:r>
            <a:endParaRPr lang="en-GB" sz="7200" b="1" dirty="0">
              <a:latin typeface="Gill Sans MT" panose="020B0502020104020203" pitchFamily="34" charset="77"/>
            </a:endParaRPr>
          </a:p>
        </p:txBody>
      </p:sp>
      <p:sp>
        <p:nvSpPr>
          <p:cNvPr id="9" name="TextBox 8">
            <a:extLst>
              <a:ext uri="{FF2B5EF4-FFF2-40B4-BE49-F238E27FC236}">
                <a16:creationId xmlns:a16="http://schemas.microsoft.com/office/drawing/2014/main" id="{1299C437-5994-E846-9409-EAA9C158D743}"/>
              </a:ext>
            </a:extLst>
          </p:cNvPr>
          <p:cNvSpPr txBox="1"/>
          <p:nvPr/>
        </p:nvSpPr>
        <p:spPr>
          <a:xfrm>
            <a:off x="290245" y="4095205"/>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000000"/>
                </a:solidFill>
                <a:latin typeface="Gill Sans MT" panose="020B0502020104020203" pitchFamily="34" charset="0"/>
              </a:rPr>
              <a:t>limit</a:t>
            </a:r>
            <a:r>
              <a:rPr lang="en-GB" sz="7200" b="1" dirty="0">
                <a:solidFill>
                  <a:srgbClr val="FF0000"/>
                </a:solidFill>
                <a:latin typeface="Gill Sans MT" panose="020B0502020104020203" pitchFamily="34" charset="0"/>
              </a:rPr>
              <a:t>ation</a:t>
            </a:r>
            <a:endParaRPr lang="en-GB" sz="7200" b="1" dirty="0">
              <a:latin typeface="Gill Sans MT" panose="020B0502020104020203" pitchFamily="34" charset="77"/>
            </a:endParaRPr>
          </a:p>
        </p:txBody>
      </p:sp>
      <p:sp>
        <p:nvSpPr>
          <p:cNvPr id="10" name="TextBox 9">
            <a:extLst>
              <a:ext uri="{FF2B5EF4-FFF2-40B4-BE49-F238E27FC236}">
                <a16:creationId xmlns:a16="http://schemas.microsoft.com/office/drawing/2014/main" id="{15189A18-ED39-704A-8C4F-4B4BD0C313CA}"/>
              </a:ext>
            </a:extLst>
          </p:cNvPr>
          <p:cNvSpPr txBox="1"/>
          <p:nvPr/>
        </p:nvSpPr>
        <p:spPr>
          <a:xfrm>
            <a:off x="290245" y="6037687"/>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000000"/>
                </a:solidFill>
                <a:latin typeface="Gill Sans MT" panose="020B0502020104020203" pitchFamily="34" charset="0"/>
              </a:rPr>
              <a:t>happ</a:t>
            </a:r>
            <a:r>
              <a:rPr lang="en-GB" sz="7200" b="1" dirty="0">
                <a:solidFill>
                  <a:srgbClr val="FF0000"/>
                </a:solidFill>
                <a:latin typeface="Gill Sans MT" panose="020B0502020104020203" pitchFamily="34" charset="0"/>
              </a:rPr>
              <a:t>ily</a:t>
            </a:r>
            <a:endParaRPr lang="en-GB" sz="7200" b="1" dirty="0">
              <a:latin typeface="Gill Sans MT" panose="020B0502020104020203" pitchFamily="34" charset="77"/>
            </a:endParaRPr>
          </a:p>
        </p:txBody>
      </p:sp>
      <p:sp>
        <p:nvSpPr>
          <p:cNvPr id="7" name="TextBox 6">
            <a:extLst>
              <a:ext uri="{FF2B5EF4-FFF2-40B4-BE49-F238E27FC236}">
                <a16:creationId xmlns:a16="http://schemas.microsoft.com/office/drawing/2014/main" id="{1C72B871-97F6-CB4D-A82E-F9D40AD5F48D}"/>
              </a:ext>
            </a:extLst>
          </p:cNvPr>
          <p:cNvSpPr txBox="1"/>
          <p:nvPr/>
        </p:nvSpPr>
        <p:spPr>
          <a:xfrm>
            <a:off x="290245" y="7980169"/>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000000"/>
                </a:solidFill>
                <a:latin typeface="Gill Sans MT" panose="020B0502020104020203" pitchFamily="34" charset="0"/>
              </a:rPr>
              <a:t>simpl</a:t>
            </a:r>
            <a:r>
              <a:rPr lang="en-GB" sz="7200" b="1" dirty="0">
                <a:solidFill>
                  <a:srgbClr val="FF0000"/>
                </a:solidFill>
                <a:latin typeface="Gill Sans MT" panose="020B0502020104020203" pitchFamily="34" charset="0"/>
              </a:rPr>
              <a:t>y</a:t>
            </a:r>
            <a:endParaRPr lang="en-GB" sz="7200" b="1" dirty="0">
              <a:latin typeface="Gill Sans MT" panose="020B0502020104020203" pitchFamily="34" charset="77"/>
            </a:endParaRPr>
          </a:p>
        </p:txBody>
      </p:sp>
    </p:spTree>
    <p:extLst>
      <p:ext uri="{BB962C8B-B14F-4D97-AF65-F5344CB8AC3E}">
        <p14:creationId xmlns:p14="http://schemas.microsoft.com/office/powerpoint/2010/main" val="36977622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BCD33CF-FD81-AF4F-B31D-F3BE4C34648F}"/>
              </a:ext>
            </a:extLst>
          </p:cNvPr>
          <p:cNvSpPr txBox="1"/>
          <p:nvPr/>
        </p:nvSpPr>
        <p:spPr>
          <a:xfrm>
            <a:off x="290245" y="210241"/>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000000"/>
                </a:solidFill>
                <a:latin typeface="Gill Sans MT" panose="020B0502020104020203" pitchFamily="34" charset="0"/>
              </a:rPr>
              <a:t>begi</a:t>
            </a:r>
            <a:r>
              <a:rPr lang="en-GB" sz="7200" b="1" dirty="0">
                <a:solidFill>
                  <a:srgbClr val="FF0000"/>
                </a:solidFill>
                <a:latin typeface="Gill Sans MT" panose="020B0502020104020203" pitchFamily="34" charset="0"/>
              </a:rPr>
              <a:t>nner</a:t>
            </a:r>
            <a:endParaRPr lang="en-GB" sz="7200" b="1" dirty="0">
              <a:latin typeface="Gill Sans MT" panose="020B0502020104020203" pitchFamily="34" charset="77"/>
            </a:endParaRPr>
          </a:p>
        </p:txBody>
      </p:sp>
      <p:sp>
        <p:nvSpPr>
          <p:cNvPr id="5" name="TextBox 4">
            <a:extLst>
              <a:ext uri="{FF2B5EF4-FFF2-40B4-BE49-F238E27FC236}">
                <a16:creationId xmlns:a16="http://schemas.microsoft.com/office/drawing/2014/main" id="{FB458A88-1CDE-6A45-91AB-B00F278FC142}"/>
              </a:ext>
            </a:extLst>
          </p:cNvPr>
          <p:cNvSpPr txBox="1"/>
          <p:nvPr/>
        </p:nvSpPr>
        <p:spPr>
          <a:xfrm>
            <a:off x="290245" y="2152723"/>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000000"/>
                </a:solidFill>
                <a:latin typeface="Gill Sans MT" panose="020B0502020104020203" pitchFamily="34" charset="0"/>
              </a:rPr>
              <a:t>limit</a:t>
            </a:r>
            <a:r>
              <a:rPr lang="en-GB" sz="7200" b="1" dirty="0">
                <a:solidFill>
                  <a:srgbClr val="FF0000"/>
                </a:solidFill>
                <a:latin typeface="Gill Sans MT" panose="020B0502020104020203" pitchFamily="34" charset="0"/>
              </a:rPr>
              <a:t>ing</a:t>
            </a:r>
            <a:endParaRPr lang="en-GB" sz="7200" b="1" dirty="0">
              <a:latin typeface="Gill Sans MT" panose="020B0502020104020203" pitchFamily="34" charset="77"/>
            </a:endParaRPr>
          </a:p>
        </p:txBody>
      </p:sp>
      <p:sp>
        <p:nvSpPr>
          <p:cNvPr id="9" name="TextBox 8">
            <a:extLst>
              <a:ext uri="{FF2B5EF4-FFF2-40B4-BE49-F238E27FC236}">
                <a16:creationId xmlns:a16="http://schemas.microsoft.com/office/drawing/2014/main" id="{1299C437-5994-E846-9409-EAA9C158D743}"/>
              </a:ext>
            </a:extLst>
          </p:cNvPr>
          <p:cNvSpPr txBox="1"/>
          <p:nvPr/>
        </p:nvSpPr>
        <p:spPr>
          <a:xfrm>
            <a:off x="290245" y="4095205"/>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000000"/>
                </a:solidFill>
                <a:latin typeface="Gill Sans MT" panose="020B0502020104020203" pitchFamily="34" charset="0"/>
              </a:rPr>
              <a:t>final</a:t>
            </a:r>
            <a:r>
              <a:rPr lang="en-GB" sz="7200" b="1" dirty="0">
                <a:solidFill>
                  <a:srgbClr val="FF0000"/>
                </a:solidFill>
                <a:latin typeface="Gill Sans MT" panose="020B0502020104020203" pitchFamily="34" charset="0"/>
              </a:rPr>
              <a:t>ly</a:t>
            </a:r>
            <a:r>
              <a:rPr lang="en-GB" sz="7200" b="1" dirty="0">
                <a:solidFill>
                  <a:srgbClr val="000000"/>
                </a:solidFill>
                <a:latin typeface="Gill Sans MT" panose="020B0502020104020203" pitchFamily="34" charset="0"/>
              </a:rPr>
              <a:t> </a:t>
            </a:r>
            <a:endParaRPr lang="en-GB" sz="7200" b="1" dirty="0">
              <a:latin typeface="Gill Sans MT" panose="020B0502020104020203" pitchFamily="34" charset="77"/>
            </a:endParaRPr>
          </a:p>
        </p:txBody>
      </p:sp>
      <p:sp>
        <p:nvSpPr>
          <p:cNvPr id="10" name="TextBox 9">
            <a:extLst>
              <a:ext uri="{FF2B5EF4-FFF2-40B4-BE49-F238E27FC236}">
                <a16:creationId xmlns:a16="http://schemas.microsoft.com/office/drawing/2014/main" id="{15189A18-ED39-704A-8C4F-4B4BD0C313CA}"/>
              </a:ext>
            </a:extLst>
          </p:cNvPr>
          <p:cNvSpPr txBox="1"/>
          <p:nvPr/>
        </p:nvSpPr>
        <p:spPr>
          <a:xfrm>
            <a:off x="290245" y="6037687"/>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000000"/>
                </a:solidFill>
                <a:latin typeface="Gill Sans MT" panose="020B0502020104020203" pitchFamily="34" charset="0"/>
              </a:rPr>
              <a:t>angr</a:t>
            </a:r>
            <a:r>
              <a:rPr lang="en-GB" sz="7200" b="1" dirty="0">
                <a:solidFill>
                  <a:srgbClr val="FF0000"/>
                </a:solidFill>
                <a:latin typeface="Gill Sans MT" panose="020B0502020104020203" pitchFamily="34" charset="0"/>
              </a:rPr>
              <a:t>ily</a:t>
            </a:r>
            <a:endParaRPr lang="en-GB" sz="7200" b="1" dirty="0">
              <a:latin typeface="Gill Sans MT" panose="020B0502020104020203" pitchFamily="34" charset="77"/>
            </a:endParaRPr>
          </a:p>
        </p:txBody>
      </p:sp>
      <p:sp>
        <p:nvSpPr>
          <p:cNvPr id="7" name="TextBox 6">
            <a:extLst>
              <a:ext uri="{FF2B5EF4-FFF2-40B4-BE49-F238E27FC236}">
                <a16:creationId xmlns:a16="http://schemas.microsoft.com/office/drawing/2014/main" id="{1C72B871-97F6-CB4D-A82E-F9D40AD5F48D}"/>
              </a:ext>
            </a:extLst>
          </p:cNvPr>
          <p:cNvSpPr txBox="1"/>
          <p:nvPr/>
        </p:nvSpPr>
        <p:spPr>
          <a:xfrm>
            <a:off x="290245" y="7980169"/>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000000"/>
                </a:solidFill>
                <a:latin typeface="Gill Sans MT" panose="020B0502020104020203" pitchFamily="34" charset="0"/>
              </a:rPr>
              <a:t>humbl</a:t>
            </a:r>
            <a:r>
              <a:rPr lang="en-GB" sz="7200" b="1" dirty="0">
                <a:solidFill>
                  <a:srgbClr val="FF0000"/>
                </a:solidFill>
                <a:latin typeface="Gill Sans MT" panose="020B0502020104020203" pitchFamily="34" charset="0"/>
              </a:rPr>
              <a:t>y</a:t>
            </a:r>
            <a:endParaRPr lang="en-GB" sz="7200" b="1" dirty="0">
              <a:latin typeface="Gill Sans MT" panose="020B0502020104020203" pitchFamily="34" charset="77"/>
            </a:endParaRPr>
          </a:p>
        </p:txBody>
      </p:sp>
    </p:spTree>
    <p:extLst>
      <p:ext uri="{BB962C8B-B14F-4D97-AF65-F5344CB8AC3E}">
        <p14:creationId xmlns:p14="http://schemas.microsoft.com/office/powerpoint/2010/main" val="31797786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BCD33CF-FD81-AF4F-B31D-F3BE4C34648F}"/>
              </a:ext>
            </a:extLst>
          </p:cNvPr>
          <p:cNvSpPr txBox="1"/>
          <p:nvPr/>
        </p:nvSpPr>
        <p:spPr>
          <a:xfrm>
            <a:off x="290245" y="210241"/>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000000"/>
                </a:solidFill>
                <a:latin typeface="Gill Sans MT" panose="020B0502020104020203" pitchFamily="34" charset="0"/>
              </a:rPr>
              <a:t>garden</a:t>
            </a:r>
            <a:r>
              <a:rPr lang="en-GB" sz="7200" b="1" dirty="0">
                <a:solidFill>
                  <a:srgbClr val="FF0000"/>
                </a:solidFill>
                <a:latin typeface="Gill Sans MT" panose="020B0502020104020203" pitchFamily="34" charset="0"/>
              </a:rPr>
              <a:t>ing</a:t>
            </a:r>
            <a:endParaRPr lang="en-GB" sz="7200" b="1" dirty="0">
              <a:latin typeface="Gill Sans MT" panose="020B0502020104020203" pitchFamily="34" charset="77"/>
            </a:endParaRPr>
          </a:p>
        </p:txBody>
      </p:sp>
      <p:sp>
        <p:nvSpPr>
          <p:cNvPr id="5" name="TextBox 4">
            <a:extLst>
              <a:ext uri="{FF2B5EF4-FFF2-40B4-BE49-F238E27FC236}">
                <a16:creationId xmlns:a16="http://schemas.microsoft.com/office/drawing/2014/main" id="{FB458A88-1CDE-6A45-91AB-B00F278FC142}"/>
              </a:ext>
            </a:extLst>
          </p:cNvPr>
          <p:cNvSpPr txBox="1"/>
          <p:nvPr/>
        </p:nvSpPr>
        <p:spPr>
          <a:xfrm>
            <a:off x="290245" y="2152723"/>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000000"/>
                </a:solidFill>
                <a:latin typeface="Gill Sans MT" panose="020B0502020104020203" pitchFamily="34" charset="0"/>
              </a:rPr>
              <a:t>limit</a:t>
            </a:r>
            <a:r>
              <a:rPr lang="en-GB" sz="7200" b="1" dirty="0">
                <a:solidFill>
                  <a:srgbClr val="FF0000"/>
                </a:solidFill>
                <a:latin typeface="Gill Sans MT" panose="020B0502020104020203" pitchFamily="34" charset="0"/>
              </a:rPr>
              <a:t>ed</a:t>
            </a:r>
            <a:endParaRPr lang="en-GB" sz="7200" b="1" dirty="0">
              <a:latin typeface="Gill Sans MT" panose="020B0502020104020203" pitchFamily="34" charset="77"/>
            </a:endParaRPr>
          </a:p>
        </p:txBody>
      </p:sp>
      <p:sp>
        <p:nvSpPr>
          <p:cNvPr id="9" name="TextBox 8">
            <a:extLst>
              <a:ext uri="{FF2B5EF4-FFF2-40B4-BE49-F238E27FC236}">
                <a16:creationId xmlns:a16="http://schemas.microsoft.com/office/drawing/2014/main" id="{1299C437-5994-E846-9409-EAA9C158D743}"/>
              </a:ext>
            </a:extLst>
          </p:cNvPr>
          <p:cNvSpPr txBox="1"/>
          <p:nvPr/>
        </p:nvSpPr>
        <p:spPr>
          <a:xfrm>
            <a:off x="290245" y="4095205"/>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000000"/>
                </a:solidFill>
                <a:latin typeface="Gill Sans MT" panose="020B0502020104020203" pitchFamily="34" charset="0"/>
              </a:rPr>
              <a:t>comical</a:t>
            </a:r>
            <a:r>
              <a:rPr lang="en-GB" sz="7200" b="1" dirty="0">
                <a:solidFill>
                  <a:srgbClr val="FF0000"/>
                </a:solidFill>
                <a:latin typeface="Gill Sans MT" panose="020B0502020104020203" pitchFamily="34" charset="0"/>
              </a:rPr>
              <a:t>ly</a:t>
            </a:r>
            <a:endParaRPr lang="en-GB" sz="7200" b="1" dirty="0">
              <a:latin typeface="Gill Sans MT" panose="020B0502020104020203" pitchFamily="34" charset="77"/>
            </a:endParaRPr>
          </a:p>
        </p:txBody>
      </p:sp>
      <p:sp>
        <p:nvSpPr>
          <p:cNvPr id="10" name="TextBox 9">
            <a:extLst>
              <a:ext uri="{FF2B5EF4-FFF2-40B4-BE49-F238E27FC236}">
                <a16:creationId xmlns:a16="http://schemas.microsoft.com/office/drawing/2014/main" id="{15189A18-ED39-704A-8C4F-4B4BD0C313CA}"/>
              </a:ext>
            </a:extLst>
          </p:cNvPr>
          <p:cNvSpPr txBox="1"/>
          <p:nvPr/>
        </p:nvSpPr>
        <p:spPr>
          <a:xfrm>
            <a:off x="290245" y="6037687"/>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000000"/>
                </a:solidFill>
                <a:latin typeface="Gill Sans MT" panose="020B0502020104020203" pitchFamily="34" charset="0"/>
              </a:rPr>
              <a:t>gent</a:t>
            </a:r>
            <a:r>
              <a:rPr lang="en-GB" sz="7200" b="1" dirty="0">
                <a:solidFill>
                  <a:srgbClr val="FF0000"/>
                </a:solidFill>
                <a:latin typeface="Gill Sans MT" panose="020B0502020104020203" pitchFamily="34" charset="0"/>
              </a:rPr>
              <a:t>ly</a:t>
            </a:r>
            <a:endParaRPr lang="en-GB" sz="7200" b="1" dirty="0">
              <a:latin typeface="Gill Sans MT" panose="020B0502020104020203" pitchFamily="34" charset="77"/>
            </a:endParaRPr>
          </a:p>
        </p:txBody>
      </p:sp>
      <p:sp>
        <p:nvSpPr>
          <p:cNvPr id="7" name="TextBox 6">
            <a:extLst>
              <a:ext uri="{FF2B5EF4-FFF2-40B4-BE49-F238E27FC236}">
                <a16:creationId xmlns:a16="http://schemas.microsoft.com/office/drawing/2014/main" id="{1C72B871-97F6-CB4D-A82E-F9D40AD5F48D}"/>
              </a:ext>
            </a:extLst>
          </p:cNvPr>
          <p:cNvSpPr txBox="1"/>
          <p:nvPr/>
        </p:nvSpPr>
        <p:spPr>
          <a:xfrm>
            <a:off x="290245" y="7980169"/>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000000"/>
                </a:solidFill>
                <a:latin typeface="Gill Sans MT" panose="020B0502020104020203" pitchFamily="34" charset="0"/>
              </a:rPr>
              <a:t>dramatic</a:t>
            </a:r>
            <a:r>
              <a:rPr lang="en-GB" sz="7200" b="1" dirty="0">
                <a:solidFill>
                  <a:srgbClr val="FF0000"/>
                </a:solidFill>
                <a:latin typeface="Gill Sans MT" panose="020B0502020104020203" pitchFamily="34" charset="0"/>
              </a:rPr>
              <a:t>ally</a:t>
            </a:r>
            <a:endParaRPr lang="en-GB" sz="7200" b="1" dirty="0">
              <a:latin typeface="Gill Sans MT" panose="020B0502020104020203" pitchFamily="34" charset="77"/>
            </a:endParaRPr>
          </a:p>
        </p:txBody>
      </p:sp>
    </p:spTree>
    <p:extLst>
      <p:ext uri="{BB962C8B-B14F-4D97-AF65-F5344CB8AC3E}">
        <p14:creationId xmlns:p14="http://schemas.microsoft.com/office/powerpoint/2010/main" val="41392259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BCD33CF-FD81-AF4F-B31D-F3BE4C34648F}"/>
              </a:ext>
            </a:extLst>
          </p:cNvPr>
          <p:cNvSpPr txBox="1"/>
          <p:nvPr/>
        </p:nvSpPr>
        <p:spPr>
          <a:xfrm>
            <a:off x="290245" y="210241"/>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000000"/>
                </a:solidFill>
                <a:latin typeface="Gill Sans MT" panose="020B0502020104020203" pitchFamily="34" charset="0"/>
              </a:rPr>
              <a:t>forg</a:t>
            </a:r>
            <a:r>
              <a:rPr lang="en-GB" sz="7200" b="1" dirty="0">
                <a:solidFill>
                  <a:srgbClr val="FF0000"/>
                </a:solidFill>
                <a:latin typeface="Gill Sans MT" panose="020B0502020104020203" pitchFamily="34" charset="0"/>
              </a:rPr>
              <a:t>otten</a:t>
            </a:r>
            <a:endParaRPr lang="en-GB" sz="7200" b="1" dirty="0">
              <a:latin typeface="Gill Sans MT" panose="020B0502020104020203" pitchFamily="34" charset="77"/>
            </a:endParaRPr>
          </a:p>
        </p:txBody>
      </p:sp>
      <p:sp>
        <p:nvSpPr>
          <p:cNvPr id="5" name="TextBox 4">
            <a:extLst>
              <a:ext uri="{FF2B5EF4-FFF2-40B4-BE49-F238E27FC236}">
                <a16:creationId xmlns:a16="http://schemas.microsoft.com/office/drawing/2014/main" id="{FB458A88-1CDE-6A45-91AB-B00F278FC142}"/>
              </a:ext>
            </a:extLst>
          </p:cNvPr>
          <p:cNvSpPr txBox="1"/>
          <p:nvPr/>
        </p:nvSpPr>
        <p:spPr>
          <a:xfrm>
            <a:off x="290245" y="2152723"/>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000000"/>
                </a:solidFill>
                <a:latin typeface="Gill Sans MT" panose="020B0502020104020203" pitchFamily="34" charset="0"/>
              </a:rPr>
              <a:t>forg</a:t>
            </a:r>
            <a:r>
              <a:rPr lang="en-GB" sz="7200" b="1" dirty="0">
                <a:solidFill>
                  <a:srgbClr val="FF0000"/>
                </a:solidFill>
                <a:latin typeface="Gill Sans MT" panose="020B0502020104020203" pitchFamily="34" charset="0"/>
              </a:rPr>
              <a:t>etting</a:t>
            </a:r>
            <a:endParaRPr lang="en-GB" sz="7200" b="1" dirty="0">
              <a:latin typeface="Gill Sans MT" panose="020B0502020104020203" pitchFamily="34" charset="77"/>
            </a:endParaRPr>
          </a:p>
        </p:txBody>
      </p:sp>
      <p:sp>
        <p:nvSpPr>
          <p:cNvPr id="9" name="TextBox 8">
            <a:extLst>
              <a:ext uri="{FF2B5EF4-FFF2-40B4-BE49-F238E27FC236}">
                <a16:creationId xmlns:a16="http://schemas.microsoft.com/office/drawing/2014/main" id="{1299C437-5994-E846-9409-EAA9C158D743}"/>
              </a:ext>
            </a:extLst>
          </p:cNvPr>
          <p:cNvSpPr txBox="1"/>
          <p:nvPr/>
        </p:nvSpPr>
        <p:spPr>
          <a:xfrm>
            <a:off x="290245" y="4095205"/>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000000"/>
                </a:solidFill>
                <a:latin typeface="Gill Sans MT" panose="020B0502020104020203" pitchFamily="34" charset="0"/>
              </a:rPr>
              <a:t>basic</a:t>
            </a:r>
            <a:r>
              <a:rPr lang="en-GB" sz="7200" b="1" dirty="0">
                <a:solidFill>
                  <a:srgbClr val="FF0000"/>
                </a:solidFill>
                <a:latin typeface="Gill Sans MT" panose="020B0502020104020203" pitchFamily="34" charset="0"/>
              </a:rPr>
              <a:t>ally</a:t>
            </a:r>
            <a:endParaRPr lang="en-GB" sz="7200" b="1" dirty="0">
              <a:latin typeface="Gill Sans MT" panose="020B0502020104020203" pitchFamily="34" charset="77"/>
            </a:endParaRPr>
          </a:p>
        </p:txBody>
      </p:sp>
      <p:sp>
        <p:nvSpPr>
          <p:cNvPr id="10" name="TextBox 9">
            <a:extLst>
              <a:ext uri="{FF2B5EF4-FFF2-40B4-BE49-F238E27FC236}">
                <a16:creationId xmlns:a16="http://schemas.microsoft.com/office/drawing/2014/main" id="{15189A18-ED39-704A-8C4F-4B4BD0C313CA}"/>
              </a:ext>
            </a:extLst>
          </p:cNvPr>
          <p:cNvSpPr txBox="1"/>
          <p:nvPr/>
        </p:nvSpPr>
        <p:spPr>
          <a:xfrm>
            <a:off x="290245" y="6037687"/>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000000"/>
                </a:solidFill>
                <a:latin typeface="Gill Sans MT" panose="020B0502020104020203" pitchFamily="34" charset="0"/>
              </a:rPr>
              <a:t>nobl</a:t>
            </a:r>
            <a:r>
              <a:rPr lang="en-GB" sz="7200" b="1" dirty="0">
                <a:solidFill>
                  <a:srgbClr val="FF0000"/>
                </a:solidFill>
                <a:latin typeface="Gill Sans MT" panose="020B0502020104020203" pitchFamily="34" charset="0"/>
              </a:rPr>
              <a:t>y</a:t>
            </a:r>
            <a:endParaRPr lang="en-GB" sz="7200" b="1" dirty="0">
              <a:latin typeface="Gill Sans MT" panose="020B0502020104020203" pitchFamily="34" charset="77"/>
            </a:endParaRPr>
          </a:p>
        </p:txBody>
      </p:sp>
      <p:sp>
        <p:nvSpPr>
          <p:cNvPr id="7" name="TextBox 6">
            <a:extLst>
              <a:ext uri="{FF2B5EF4-FFF2-40B4-BE49-F238E27FC236}">
                <a16:creationId xmlns:a16="http://schemas.microsoft.com/office/drawing/2014/main" id="{1C72B871-97F6-CB4D-A82E-F9D40AD5F48D}"/>
              </a:ext>
            </a:extLst>
          </p:cNvPr>
          <p:cNvSpPr txBox="1"/>
          <p:nvPr/>
        </p:nvSpPr>
        <p:spPr>
          <a:xfrm>
            <a:off x="290245" y="7980169"/>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000000"/>
                </a:solidFill>
                <a:latin typeface="Gill Sans MT" panose="020B0502020104020203" pitchFamily="34" charset="0"/>
              </a:rPr>
              <a:t>prefe</a:t>
            </a:r>
            <a:r>
              <a:rPr lang="en-GB" sz="7200" b="1" dirty="0">
                <a:solidFill>
                  <a:srgbClr val="FF0000"/>
                </a:solidFill>
                <a:latin typeface="Gill Sans MT" panose="020B0502020104020203" pitchFamily="34" charset="0"/>
              </a:rPr>
              <a:t>rred</a:t>
            </a:r>
            <a:endParaRPr lang="en-GB" sz="7200" b="1" dirty="0">
              <a:latin typeface="Gill Sans MT" panose="020B0502020104020203" pitchFamily="34" charset="77"/>
            </a:endParaRPr>
          </a:p>
        </p:txBody>
      </p:sp>
    </p:spTree>
    <p:extLst>
      <p:ext uri="{BB962C8B-B14F-4D97-AF65-F5344CB8AC3E}">
        <p14:creationId xmlns:p14="http://schemas.microsoft.com/office/powerpoint/2010/main" val="37213828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8" y="4477798"/>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2" y="4559692"/>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WEEKLY TEST RESOURCES</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4673338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C130A5D3-A123-3A46-B51B-E34FACB9B55D}"/>
              </a:ext>
            </a:extLst>
          </p:cNvPr>
          <p:cNvGraphicFramePr>
            <a:graphicFrameLocks noGrp="1"/>
          </p:cNvGraphicFramePr>
          <p:nvPr>
            <p:extLst>
              <p:ext uri="{D42A27DB-BD31-4B8C-83A1-F6EECF244321}">
                <p14:modId xmlns:p14="http://schemas.microsoft.com/office/powerpoint/2010/main" val="1789575887"/>
              </p:ext>
            </p:extLst>
          </p:nvPr>
        </p:nvGraphicFramePr>
        <p:xfrm>
          <a:off x="414580" y="2751500"/>
          <a:ext cx="1801678" cy="6741056"/>
        </p:xfrm>
        <a:graphic>
          <a:graphicData uri="http://schemas.openxmlformats.org/drawingml/2006/table">
            <a:tbl>
              <a:tblPr firstRow="1" bandRow="1">
                <a:tableStyleId>{5940675A-B579-460E-94D1-54222C63F5DA}</a:tableStyleId>
              </a:tblPr>
              <a:tblGrid>
                <a:gridCol w="1801678">
                  <a:extLst>
                    <a:ext uri="{9D8B030D-6E8A-4147-A177-3AD203B41FA5}">
                      <a16:colId xmlns:a16="http://schemas.microsoft.com/office/drawing/2014/main" val="530182830"/>
                    </a:ext>
                  </a:extLst>
                </a:gridCol>
              </a:tblGrid>
              <a:tr h="481504">
                <a:tc>
                  <a:txBody>
                    <a:bodyPr/>
                    <a:lstStyle/>
                    <a:p>
                      <a:pPr algn="ctr"/>
                      <a:r>
                        <a:rPr lang="en-GB" sz="1400" b="0" i="0" dirty="0">
                          <a:latin typeface="Gill Sans" panose="020B0502020104020203" pitchFamily="34" charset="-79"/>
                          <a:cs typeface="Gill Sans" panose="020B0502020104020203" pitchFamily="34" charset="-79"/>
                        </a:rPr>
                        <a:t>Word List Option 1</a:t>
                      </a:r>
                    </a:p>
                  </a:txBody>
                  <a:tcPr anchor="ctr"/>
                </a:tc>
                <a:extLst>
                  <a:ext uri="{0D108BD9-81ED-4DB2-BD59-A6C34878D82A}">
                    <a16:rowId xmlns:a16="http://schemas.microsoft.com/office/drawing/2014/main" val="2736984180"/>
                  </a:ext>
                </a:extLst>
              </a:tr>
              <a:tr h="481504">
                <a:tc>
                  <a:txBody>
                    <a:bodyPr/>
                    <a:lstStyle/>
                    <a:p>
                      <a:pPr algn="ctr"/>
                      <a:r>
                        <a:rPr lang="en-GB" sz="1400" b="0" i="0" dirty="0">
                          <a:solidFill>
                            <a:schemeClr val="tx1"/>
                          </a:solidFill>
                          <a:effectLst/>
                          <a:latin typeface="Gill Sans MT" panose="020B0502020104020203" pitchFamily="34" charset="0"/>
                        </a:rPr>
                        <a:t>happily</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1266933739"/>
                  </a:ext>
                </a:extLst>
              </a:tr>
              <a:tr h="481504">
                <a:tc>
                  <a:txBody>
                    <a:bodyPr/>
                    <a:lstStyle/>
                    <a:p>
                      <a:pPr algn="ctr"/>
                      <a:r>
                        <a:rPr lang="en-GB" sz="1400" b="0" i="0" dirty="0">
                          <a:solidFill>
                            <a:schemeClr val="tx1"/>
                          </a:solidFill>
                          <a:effectLst/>
                          <a:latin typeface="Gill Sans MT" panose="020B0502020104020203" pitchFamily="34" charset="0"/>
                        </a:rPr>
                        <a:t>simply</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985861633"/>
                  </a:ext>
                </a:extLst>
              </a:tr>
              <a:tr h="481504">
                <a:tc>
                  <a:txBody>
                    <a:bodyPr/>
                    <a:lstStyle/>
                    <a:p>
                      <a:pPr algn="ctr"/>
                      <a:r>
                        <a:rPr lang="en-GB" sz="1400" b="0" i="0" dirty="0">
                          <a:solidFill>
                            <a:schemeClr val="tx1"/>
                          </a:solidFill>
                          <a:effectLst/>
                          <a:latin typeface="Gill Sans MT" panose="020B0502020104020203" pitchFamily="34" charset="0"/>
                        </a:rPr>
                        <a:t>limiting</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1427852307"/>
                  </a:ext>
                </a:extLst>
              </a:tr>
              <a:tr h="481504">
                <a:tc>
                  <a:txBody>
                    <a:bodyPr/>
                    <a:lstStyle/>
                    <a:p>
                      <a:pPr algn="ctr"/>
                      <a:r>
                        <a:rPr lang="en-GB" sz="1400" b="0" i="0" dirty="0">
                          <a:solidFill>
                            <a:schemeClr val="tx1"/>
                          </a:solidFill>
                          <a:effectLst/>
                          <a:latin typeface="Gill Sans MT" panose="020B0502020104020203" pitchFamily="34" charset="0"/>
                        </a:rPr>
                        <a:t>finally </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289537737"/>
                  </a:ext>
                </a:extLst>
              </a:tr>
              <a:tr h="481504">
                <a:tc>
                  <a:txBody>
                    <a:bodyPr/>
                    <a:lstStyle/>
                    <a:p>
                      <a:pPr algn="ctr"/>
                      <a:r>
                        <a:rPr lang="en-GB" sz="1400" b="0" i="0" dirty="0">
                          <a:solidFill>
                            <a:schemeClr val="tx1"/>
                          </a:solidFill>
                          <a:effectLst/>
                          <a:latin typeface="Gill Sans MT" panose="020B0502020104020203" pitchFamily="34" charset="0"/>
                        </a:rPr>
                        <a:t>angrily</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330154579"/>
                  </a:ext>
                </a:extLst>
              </a:tr>
              <a:tr h="481504">
                <a:tc>
                  <a:txBody>
                    <a:bodyPr/>
                    <a:lstStyle/>
                    <a:p>
                      <a:pPr algn="ctr"/>
                      <a:r>
                        <a:rPr lang="en-GB" sz="1400" b="0" i="0" dirty="0">
                          <a:solidFill>
                            <a:schemeClr val="tx1"/>
                          </a:solidFill>
                          <a:effectLst/>
                          <a:latin typeface="Gill Sans MT" panose="020B0502020104020203" pitchFamily="34" charset="0"/>
                        </a:rPr>
                        <a:t>humbly</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043337671"/>
                  </a:ext>
                </a:extLst>
              </a:tr>
              <a:tr h="481504">
                <a:tc>
                  <a:txBody>
                    <a:bodyPr/>
                    <a:lstStyle/>
                    <a:p>
                      <a:pPr algn="ctr"/>
                      <a:r>
                        <a:rPr lang="en-GB" sz="1400" b="0" i="0" dirty="0">
                          <a:solidFill>
                            <a:schemeClr val="tx1"/>
                          </a:solidFill>
                          <a:effectLst/>
                          <a:latin typeface="Gill Sans MT" panose="020B0502020104020203" pitchFamily="34" charset="0"/>
                        </a:rPr>
                        <a:t>basically</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616705876"/>
                  </a:ext>
                </a:extLst>
              </a:tr>
              <a:tr h="481504">
                <a:tc>
                  <a:txBody>
                    <a:bodyPr/>
                    <a:lstStyle/>
                    <a:p>
                      <a:pPr algn="ctr"/>
                      <a:r>
                        <a:rPr lang="en-GB" sz="1400" b="0" i="0" dirty="0">
                          <a:solidFill>
                            <a:schemeClr val="tx1"/>
                          </a:solidFill>
                          <a:effectLst/>
                          <a:latin typeface="Gill Sans MT" panose="020B0502020104020203" pitchFamily="34" charset="0"/>
                        </a:rPr>
                        <a:t>nobly</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2572959417"/>
                  </a:ext>
                </a:extLst>
              </a:tr>
              <a:tr h="481504">
                <a:tc>
                  <a:txBody>
                    <a:bodyPr/>
                    <a:lstStyle/>
                    <a:p>
                      <a:pPr algn="ctr"/>
                      <a:r>
                        <a:rPr lang="en-GB" sz="1400" b="0" i="0" dirty="0">
                          <a:solidFill>
                            <a:schemeClr val="tx1"/>
                          </a:solidFill>
                          <a:effectLst/>
                          <a:latin typeface="Gill Sans MT" panose="020B0502020104020203" pitchFamily="34" charset="0"/>
                        </a:rPr>
                        <a:t>gardening</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545749979"/>
                  </a:ext>
                </a:extLst>
              </a:tr>
              <a:tr h="481504">
                <a:tc>
                  <a:txBody>
                    <a:bodyPr/>
                    <a:lstStyle/>
                    <a:p>
                      <a:pPr algn="ctr"/>
                      <a:r>
                        <a:rPr lang="en-GB" sz="1400" b="0" i="0" dirty="0">
                          <a:solidFill>
                            <a:schemeClr val="tx1"/>
                          </a:solidFill>
                          <a:effectLst/>
                          <a:latin typeface="Gill Sans MT" panose="020B0502020104020203" pitchFamily="34" charset="0"/>
                        </a:rPr>
                        <a:t>limited</a:t>
                      </a:r>
                      <a:endParaRPr lang="en-GB" sz="1400" dirty="0">
                        <a:solidFill>
                          <a:schemeClr val="tx1"/>
                        </a:solidFill>
                        <a:latin typeface="Gill Sans MT" panose="020B0502020104020203" pitchFamily="34" charset="0"/>
                      </a:endParaRPr>
                    </a:p>
                  </a:txBody>
                  <a:tcPr anchor="ctr">
                    <a:lnB w="12700" cap="flat" cmpd="sng" algn="ctr">
                      <a:solidFill>
                        <a:schemeClr val="tx1"/>
                      </a:solidFill>
                      <a:prstDash val="sysDash"/>
                      <a:round/>
                      <a:headEnd type="none" w="med" len="med"/>
                      <a:tailEnd type="none" w="med" len="med"/>
                    </a:lnB>
                  </a:tcPr>
                </a:tc>
                <a:extLst>
                  <a:ext uri="{0D108BD9-81ED-4DB2-BD59-A6C34878D82A}">
                    <a16:rowId xmlns:a16="http://schemas.microsoft.com/office/drawing/2014/main" val="1343178214"/>
                  </a:ext>
                </a:extLst>
              </a:tr>
              <a:tr h="481504">
                <a:tc>
                  <a:txBody>
                    <a:bodyPr/>
                    <a:lstStyle/>
                    <a:p>
                      <a:pPr algn="ctr"/>
                      <a:r>
                        <a:rPr lang="en-GB" sz="1400" b="1" i="0" u="none" dirty="0">
                          <a:solidFill>
                            <a:schemeClr val="tx1"/>
                          </a:solidFill>
                          <a:latin typeface="Gill Sans MT" panose="020B0502020104020203" pitchFamily="34" charset="0"/>
                        </a:rPr>
                        <a:t>careful</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1776641618"/>
                  </a:ext>
                </a:extLst>
              </a:tr>
              <a:tr h="481504">
                <a:tc>
                  <a:txBody>
                    <a:bodyPr/>
                    <a:lstStyle/>
                    <a:p>
                      <a:pPr algn="ctr"/>
                      <a:r>
                        <a:rPr lang="en-GB" sz="1400" b="1" i="0" u="none" dirty="0">
                          <a:solidFill>
                            <a:schemeClr val="tx1"/>
                          </a:solidFill>
                          <a:latin typeface="Gill Sans MT" panose="020B0502020104020203" pitchFamily="34" charset="0"/>
                        </a:rPr>
                        <a:t>unsafe</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2892747699"/>
                  </a:ext>
                </a:extLst>
              </a:tr>
              <a:tr h="481504">
                <a:tc>
                  <a:txBody>
                    <a:bodyPr/>
                    <a:lstStyle/>
                    <a:p>
                      <a:pPr algn="ctr"/>
                      <a:r>
                        <a:rPr lang="en-GB" sz="1400" b="1" i="0" u="none" dirty="0">
                          <a:solidFill>
                            <a:schemeClr val="tx1"/>
                          </a:solidFill>
                          <a:latin typeface="Gill Sans MT" panose="020B0502020104020203" pitchFamily="34" charset="0"/>
                        </a:rPr>
                        <a:t>simpler</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1955828064"/>
                  </a:ext>
                </a:extLst>
              </a:tr>
            </a:tbl>
          </a:graphicData>
        </a:graphic>
      </p:graphicFrame>
      <p:graphicFrame>
        <p:nvGraphicFramePr>
          <p:cNvPr id="7" name="Table 6">
            <a:extLst>
              <a:ext uri="{FF2B5EF4-FFF2-40B4-BE49-F238E27FC236}">
                <a16:creationId xmlns:a16="http://schemas.microsoft.com/office/drawing/2014/main" id="{BB02B4B5-92F6-4D4F-9455-337439899217}"/>
              </a:ext>
            </a:extLst>
          </p:cNvPr>
          <p:cNvGraphicFramePr>
            <a:graphicFrameLocks noGrp="1"/>
          </p:cNvGraphicFramePr>
          <p:nvPr>
            <p:extLst>
              <p:ext uri="{D42A27DB-BD31-4B8C-83A1-F6EECF244321}">
                <p14:modId xmlns:p14="http://schemas.microsoft.com/office/powerpoint/2010/main" val="2264217950"/>
              </p:ext>
            </p:extLst>
          </p:nvPr>
        </p:nvGraphicFramePr>
        <p:xfrm>
          <a:off x="2574656" y="2751500"/>
          <a:ext cx="1801678" cy="6741056"/>
        </p:xfrm>
        <a:graphic>
          <a:graphicData uri="http://schemas.openxmlformats.org/drawingml/2006/table">
            <a:tbl>
              <a:tblPr firstRow="1" bandRow="1">
                <a:tableStyleId>{5940675A-B579-460E-94D1-54222C63F5DA}</a:tableStyleId>
              </a:tblPr>
              <a:tblGrid>
                <a:gridCol w="1801678">
                  <a:extLst>
                    <a:ext uri="{9D8B030D-6E8A-4147-A177-3AD203B41FA5}">
                      <a16:colId xmlns:a16="http://schemas.microsoft.com/office/drawing/2014/main" val="530182830"/>
                    </a:ext>
                  </a:extLst>
                </a:gridCol>
              </a:tblGrid>
              <a:tr h="481504">
                <a:tc>
                  <a:txBody>
                    <a:bodyPr/>
                    <a:lstStyle/>
                    <a:p>
                      <a:pPr algn="ctr"/>
                      <a:r>
                        <a:rPr lang="en-GB" sz="1400" b="0" i="0" dirty="0">
                          <a:latin typeface="Gill Sans" panose="020B0502020104020203" pitchFamily="34" charset="-79"/>
                          <a:cs typeface="Gill Sans" panose="020B0502020104020203" pitchFamily="34" charset="-79"/>
                        </a:rPr>
                        <a:t>Word List Option 2</a:t>
                      </a:r>
                    </a:p>
                  </a:txBody>
                  <a:tcPr anchor="ctr"/>
                </a:tc>
                <a:extLst>
                  <a:ext uri="{0D108BD9-81ED-4DB2-BD59-A6C34878D82A}">
                    <a16:rowId xmlns:a16="http://schemas.microsoft.com/office/drawing/2014/main" val="2736984180"/>
                  </a:ext>
                </a:extLst>
              </a:tr>
              <a:tr h="481504">
                <a:tc>
                  <a:txBody>
                    <a:bodyPr/>
                    <a:lstStyle/>
                    <a:p>
                      <a:pPr algn="ctr"/>
                      <a:r>
                        <a:rPr lang="en-GB" sz="1400" b="0" i="0" dirty="0">
                          <a:solidFill>
                            <a:schemeClr val="tx1"/>
                          </a:solidFill>
                          <a:effectLst/>
                          <a:latin typeface="Gill Sans MT" panose="020B0502020104020203" pitchFamily="34" charset="0"/>
                        </a:rPr>
                        <a:t>gardening</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1266933739"/>
                  </a:ext>
                </a:extLst>
              </a:tr>
              <a:tr h="481504">
                <a:tc>
                  <a:txBody>
                    <a:bodyPr/>
                    <a:lstStyle/>
                    <a:p>
                      <a:pPr algn="ctr"/>
                      <a:r>
                        <a:rPr lang="en-GB" sz="1400" b="0" i="0" dirty="0">
                          <a:solidFill>
                            <a:schemeClr val="tx1"/>
                          </a:solidFill>
                          <a:effectLst/>
                          <a:latin typeface="Gill Sans MT" panose="020B0502020104020203" pitchFamily="34" charset="0"/>
                        </a:rPr>
                        <a:t>limited</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985861633"/>
                  </a:ext>
                </a:extLst>
              </a:tr>
              <a:tr h="481504">
                <a:tc>
                  <a:txBody>
                    <a:bodyPr/>
                    <a:lstStyle/>
                    <a:p>
                      <a:pPr algn="ctr"/>
                      <a:r>
                        <a:rPr lang="en-GB" sz="1400" b="0" i="0" dirty="0">
                          <a:solidFill>
                            <a:schemeClr val="tx1"/>
                          </a:solidFill>
                          <a:effectLst/>
                          <a:latin typeface="Gill Sans MT" panose="020B0502020104020203" pitchFamily="34" charset="0"/>
                        </a:rPr>
                        <a:t>comically</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1427852307"/>
                  </a:ext>
                </a:extLst>
              </a:tr>
              <a:tr h="481504">
                <a:tc>
                  <a:txBody>
                    <a:bodyPr/>
                    <a:lstStyle/>
                    <a:p>
                      <a:pPr algn="ctr"/>
                      <a:r>
                        <a:rPr lang="en-GB" sz="1400" b="0" i="0" dirty="0">
                          <a:solidFill>
                            <a:schemeClr val="tx1"/>
                          </a:solidFill>
                          <a:effectLst/>
                          <a:latin typeface="Gill Sans MT" panose="020B0502020104020203" pitchFamily="34" charset="0"/>
                        </a:rPr>
                        <a:t>gently</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289537737"/>
                  </a:ext>
                </a:extLst>
              </a:tr>
              <a:tr h="481504">
                <a:tc>
                  <a:txBody>
                    <a:bodyPr/>
                    <a:lstStyle/>
                    <a:p>
                      <a:pPr algn="ctr"/>
                      <a:r>
                        <a:rPr lang="en-GB" sz="1400" b="0" i="0" dirty="0">
                          <a:solidFill>
                            <a:schemeClr val="tx1"/>
                          </a:solidFill>
                          <a:effectLst/>
                          <a:latin typeface="Gill Sans MT" panose="020B0502020104020203" pitchFamily="34" charset="0"/>
                        </a:rPr>
                        <a:t>dramatically</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330154579"/>
                  </a:ext>
                </a:extLst>
              </a:tr>
              <a:tr h="481504">
                <a:tc>
                  <a:txBody>
                    <a:bodyPr/>
                    <a:lstStyle/>
                    <a:p>
                      <a:pPr algn="ctr"/>
                      <a:r>
                        <a:rPr lang="en-GB" sz="1400" b="0" i="0" dirty="0">
                          <a:solidFill>
                            <a:schemeClr val="tx1"/>
                          </a:solidFill>
                          <a:effectLst/>
                          <a:latin typeface="Gill Sans MT" panose="020B0502020104020203" pitchFamily="34" charset="0"/>
                        </a:rPr>
                        <a:t>limitation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043337671"/>
                  </a:ext>
                </a:extLst>
              </a:tr>
              <a:tr h="481504">
                <a:tc>
                  <a:txBody>
                    <a:bodyPr/>
                    <a:lstStyle/>
                    <a:p>
                      <a:pPr algn="ctr"/>
                      <a:r>
                        <a:rPr lang="en-GB" sz="1400" b="0" i="0" dirty="0">
                          <a:solidFill>
                            <a:schemeClr val="tx1"/>
                          </a:solidFill>
                          <a:effectLst/>
                          <a:latin typeface="Gill Sans MT" panose="020B0502020104020203" pitchFamily="34" charset="0"/>
                        </a:rPr>
                        <a:t>happily</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616705876"/>
                  </a:ext>
                </a:extLst>
              </a:tr>
              <a:tr h="481504">
                <a:tc>
                  <a:txBody>
                    <a:bodyPr/>
                    <a:lstStyle/>
                    <a:p>
                      <a:pPr algn="ctr"/>
                      <a:r>
                        <a:rPr lang="en-GB" sz="1400" b="0" i="0" dirty="0">
                          <a:solidFill>
                            <a:schemeClr val="tx1"/>
                          </a:solidFill>
                          <a:effectLst/>
                          <a:latin typeface="Gill Sans MT" panose="020B0502020104020203" pitchFamily="34" charset="0"/>
                        </a:rPr>
                        <a:t>simply</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2572959417"/>
                  </a:ext>
                </a:extLst>
              </a:tr>
              <a:tr h="481504">
                <a:tc>
                  <a:txBody>
                    <a:bodyPr/>
                    <a:lstStyle/>
                    <a:p>
                      <a:pPr algn="ctr"/>
                      <a:r>
                        <a:rPr lang="en-GB" sz="1400" b="0" i="0" dirty="0">
                          <a:solidFill>
                            <a:schemeClr val="tx1"/>
                          </a:solidFill>
                          <a:effectLst/>
                          <a:latin typeface="Gill Sans MT" panose="020B0502020104020203" pitchFamily="34" charset="0"/>
                        </a:rPr>
                        <a:t>basically</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545749979"/>
                  </a:ext>
                </a:extLst>
              </a:tr>
              <a:tr h="481504">
                <a:tc>
                  <a:txBody>
                    <a:bodyPr/>
                    <a:lstStyle/>
                    <a:p>
                      <a:pPr algn="ctr"/>
                      <a:r>
                        <a:rPr lang="en-GB" sz="1400" b="0" i="0" dirty="0">
                          <a:solidFill>
                            <a:schemeClr val="tx1"/>
                          </a:solidFill>
                          <a:effectLst/>
                          <a:latin typeface="Gill Sans MT" panose="020B0502020104020203" pitchFamily="34" charset="0"/>
                        </a:rPr>
                        <a:t>nobly</a:t>
                      </a:r>
                      <a:endParaRPr lang="en-GB" sz="1400" dirty="0">
                        <a:solidFill>
                          <a:schemeClr val="tx1"/>
                        </a:solidFill>
                        <a:latin typeface="Gill Sans MT" panose="020B0502020104020203" pitchFamily="34" charset="0"/>
                      </a:endParaRPr>
                    </a:p>
                  </a:txBody>
                  <a:tcPr anchor="ctr">
                    <a:lnB w="12700" cap="flat" cmpd="sng" algn="ctr">
                      <a:solidFill>
                        <a:schemeClr val="tx1"/>
                      </a:solidFill>
                      <a:prstDash val="sysDash"/>
                      <a:round/>
                      <a:headEnd type="none" w="med" len="med"/>
                      <a:tailEnd type="none" w="med" len="med"/>
                    </a:lnB>
                  </a:tcPr>
                </a:tc>
                <a:extLst>
                  <a:ext uri="{0D108BD9-81ED-4DB2-BD59-A6C34878D82A}">
                    <a16:rowId xmlns:a16="http://schemas.microsoft.com/office/drawing/2014/main" val="1343178214"/>
                  </a:ext>
                </a:extLst>
              </a:tr>
              <a:tr h="481504">
                <a:tc>
                  <a:txBody>
                    <a:bodyPr/>
                    <a:lstStyle/>
                    <a:p>
                      <a:pPr algn="ctr"/>
                      <a:r>
                        <a:rPr lang="en-GB" sz="1400" b="1" dirty="0">
                          <a:solidFill>
                            <a:schemeClr val="tx1"/>
                          </a:solidFill>
                          <a:latin typeface="Gill Sans MT" panose="020B0502020104020203" pitchFamily="34" charset="77"/>
                        </a:rPr>
                        <a:t>beautiful</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1346787388"/>
                  </a:ext>
                </a:extLst>
              </a:tr>
              <a:tr h="481504">
                <a:tc>
                  <a:txBody>
                    <a:bodyPr/>
                    <a:lstStyle/>
                    <a:p>
                      <a:pPr algn="ctr"/>
                      <a:r>
                        <a:rPr lang="en-GB" sz="1400" b="1" dirty="0">
                          <a:solidFill>
                            <a:schemeClr val="tx1"/>
                          </a:solidFill>
                          <a:latin typeface="Gill Sans MT" panose="020B0502020104020203" pitchFamily="34" charset="77"/>
                        </a:rPr>
                        <a:t>strongly</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2044813337"/>
                  </a:ext>
                </a:extLst>
              </a:tr>
              <a:tr h="481504">
                <a:tc>
                  <a:txBody>
                    <a:bodyPr/>
                    <a:lstStyle/>
                    <a:p>
                      <a:pPr algn="ctr"/>
                      <a:r>
                        <a:rPr lang="en-GB" sz="1400" b="1" dirty="0">
                          <a:solidFill>
                            <a:schemeClr val="tx1"/>
                          </a:solidFill>
                          <a:latin typeface="Gill Sans MT" panose="020B0502020104020203" pitchFamily="34" charset="77"/>
                        </a:rPr>
                        <a:t>helpless</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1454755072"/>
                  </a:ext>
                </a:extLst>
              </a:tr>
            </a:tbl>
          </a:graphicData>
        </a:graphic>
      </p:graphicFrame>
      <p:graphicFrame>
        <p:nvGraphicFramePr>
          <p:cNvPr id="8" name="Table 7">
            <a:extLst>
              <a:ext uri="{FF2B5EF4-FFF2-40B4-BE49-F238E27FC236}">
                <a16:creationId xmlns:a16="http://schemas.microsoft.com/office/drawing/2014/main" id="{0107DB94-3D60-A443-B1F8-3EC90AAB2660}"/>
              </a:ext>
            </a:extLst>
          </p:cNvPr>
          <p:cNvGraphicFramePr>
            <a:graphicFrameLocks noGrp="1"/>
          </p:cNvGraphicFramePr>
          <p:nvPr>
            <p:extLst>
              <p:ext uri="{D42A27DB-BD31-4B8C-83A1-F6EECF244321}">
                <p14:modId xmlns:p14="http://schemas.microsoft.com/office/powerpoint/2010/main" val="3310212270"/>
              </p:ext>
            </p:extLst>
          </p:nvPr>
        </p:nvGraphicFramePr>
        <p:xfrm>
          <a:off x="4734732" y="2751500"/>
          <a:ext cx="1801678" cy="6741056"/>
        </p:xfrm>
        <a:graphic>
          <a:graphicData uri="http://schemas.openxmlformats.org/drawingml/2006/table">
            <a:tbl>
              <a:tblPr firstRow="1" bandRow="1">
                <a:tableStyleId>{5940675A-B579-460E-94D1-54222C63F5DA}</a:tableStyleId>
              </a:tblPr>
              <a:tblGrid>
                <a:gridCol w="1801678">
                  <a:extLst>
                    <a:ext uri="{9D8B030D-6E8A-4147-A177-3AD203B41FA5}">
                      <a16:colId xmlns:a16="http://schemas.microsoft.com/office/drawing/2014/main" val="530182830"/>
                    </a:ext>
                  </a:extLst>
                </a:gridCol>
              </a:tblGrid>
              <a:tr h="481504">
                <a:tc>
                  <a:txBody>
                    <a:bodyPr/>
                    <a:lstStyle/>
                    <a:p>
                      <a:pPr algn="ctr"/>
                      <a:r>
                        <a:rPr lang="en-GB" sz="1400" b="0" i="0" dirty="0">
                          <a:latin typeface="Gill Sans" panose="020B0502020104020203" pitchFamily="34" charset="-79"/>
                          <a:cs typeface="Gill Sans" panose="020B0502020104020203" pitchFamily="34" charset="-79"/>
                        </a:rPr>
                        <a:t>Word List Option 3</a:t>
                      </a:r>
                    </a:p>
                  </a:txBody>
                  <a:tcPr anchor="ctr"/>
                </a:tc>
                <a:extLst>
                  <a:ext uri="{0D108BD9-81ED-4DB2-BD59-A6C34878D82A}">
                    <a16:rowId xmlns:a16="http://schemas.microsoft.com/office/drawing/2014/main" val="2736984180"/>
                  </a:ext>
                </a:extLst>
              </a:tr>
              <a:tr h="481504">
                <a:tc>
                  <a:txBody>
                    <a:bodyPr/>
                    <a:lstStyle/>
                    <a:p>
                      <a:pPr algn="ctr"/>
                      <a:r>
                        <a:rPr lang="en-GB" sz="1400" b="0" i="0" dirty="0">
                          <a:solidFill>
                            <a:schemeClr val="tx1"/>
                          </a:solidFill>
                          <a:effectLst/>
                          <a:latin typeface="Gill Sans MT" panose="020B0502020104020203" pitchFamily="34" charset="0"/>
                        </a:rPr>
                        <a:t>forgotten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1266933739"/>
                  </a:ext>
                </a:extLst>
              </a:tr>
              <a:tr h="481504">
                <a:tc>
                  <a:txBody>
                    <a:bodyPr/>
                    <a:lstStyle/>
                    <a:p>
                      <a:pPr algn="ctr"/>
                      <a:r>
                        <a:rPr lang="en-GB" sz="1400" b="0" i="0" dirty="0">
                          <a:solidFill>
                            <a:schemeClr val="tx1"/>
                          </a:solidFill>
                          <a:effectLst/>
                          <a:latin typeface="Gill Sans MT" panose="020B0502020104020203" pitchFamily="34" charset="0"/>
                        </a:rPr>
                        <a:t>forgetting</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985861633"/>
                  </a:ext>
                </a:extLst>
              </a:tr>
              <a:tr h="481504">
                <a:tc>
                  <a:txBody>
                    <a:bodyPr/>
                    <a:lstStyle/>
                    <a:p>
                      <a:pPr algn="ctr"/>
                      <a:r>
                        <a:rPr lang="en-GB" sz="1400" b="0" i="0" dirty="0">
                          <a:solidFill>
                            <a:schemeClr val="tx1"/>
                          </a:solidFill>
                          <a:effectLst/>
                          <a:latin typeface="Gill Sans MT" panose="020B0502020104020203" pitchFamily="34" charset="0"/>
                        </a:rPr>
                        <a:t>basically</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1427852307"/>
                  </a:ext>
                </a:extLst>
              </a:tr>
              <a:tr h="481504">
                <a:tc>
                  <a:txBody>
                    <a:bodyPr/>
                    <a:lstStyle/>
                    <a:p>
                      <a:pPr algn="ctr"/>
                      <a:r>
                        <a:rPr lang="en-GB" sz="1400" b="0" i="0" dirty="0">
                          <a:solidFill>
                            <a:schemeClr val="tx1"/>
                          </a:solidFill>
                          <a:effectLst/>
                          <a:latin typeface="Gill Sans MT" panose="020B0502020104020203" pitchFamily="34" charset="0"/>
                        </a:rPr>
                        <a:t>nobly</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289537737"/>
                  </a:ext>
                </a:extLst>
              </a:tr>
              <a:tr h="481504">
                <a:tc>
                  <a:txBody>
                    <a:bodyPr/>
                    <a:lstStyle/>
                    <a:p>
                      <a:pPr algn="ctr"/>
                      <a:r>
                        <a:rPr lang="en-GB" sz="1400" b="0" i="0" dirty="0">
                          <a:solidFill>
                            <a:schemeClr val="tx1"/>
                          </a:solidFill>
                          <a:effectLst/>
                          <a:latin typeface="Gill Sans MT" panose="020B0502020104020203" pitchFamily="34" charset="0"/>
                        </a:rPr>
                        <a:t>preferred</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330154579"/>
                  </a:ext>
                </a:extLst>
              </a:tr>
              <a:tr h="481504">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b="0" i="0" dirty="0">
                          <a:solidFill>
                            <a:schemeClr val="tx1"/>
                          </a:solidFill>
                          <a:effectLst/>
                          <a:latin typeface="Gill Sans MT" panose="020B0502020104020203" pitchFamily="34" charset="0"/>
                        </a:rPr>
                        <a:t>gardening</a:t>
                      </a:r>
                      <a:endParaRPr lang="en-GB" sz="1400" b="0" i="0" dirty="0">
                        <a:solidFill>
                          <a:schemeClr val="tx1"/>
                        </a:solidFill>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043337671"/>
                  </a:ext>
                </a:extLst>
              </a:tr>
              <a:tr h="481504">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b="0" i="0" dirty="0">
                          <a:solidFill>
                            <a:schemeClr val="tx1"/>
                          </a:solidFill>
                          <a:effectLst/>
                          <a:latin typeface="Gill Sans MT" panose="020B0502020104020203" pitchFamily="34" charset="0"/>
                        </a:rPr>
                        <a:t>dramatically</a:t>
                      </a:r>
                      <a:endParaRPr lang="en-GB" sz="1400" b="0" i="0" dirty="0">
                        <a:solidFill>
                          <a:schemeClr val="tx1"/>
                        </a:solidFill>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616705876"/>
                  </a:ext>
                </a:extLst>
              </a:tr>
              <a:tr h="481504">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b="0" i="0" dirty="0">
                          <a:solidFill>
                            <a:schemeClr val="tx1"/>
                          </a:solidFill>
                          <a:effectLst/>
                          <a:latin typeface="Gill Sans MT" panose="020B0502020104020203" pitchFamily="34" charset="0"/>
                        </a:rPr>
                        <a:t>humbly</a:t>
                      </a:r>
                      <a:endParaRPr lang="en-GB" sz="1400" b="0" i="0" dirty="0">
                        <a:solidFill>
                          <a:schemeClr val="tx1"/>
                        </a:solidFill>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572959417"/>
                  </a:ext>
                </a:extLst>
              </a:tr>
              <a:tr h="481504">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b="0" i="0" dirty="0">
                          <a:solidFill>
                            <a:schemeClr val="tx1"/>
                          </a:solidFill>
                          <a:effectLst/>
                          <a:latin typeface="Gill Sans MT" panose="020B0502020104020203" pitchFamily="34" charset="0"/>
                        </a:rPr>
                        <a:t>limitation</a:t>
                      </a:r>
                      <a:endParaRPr lang="en-GB" sz="1400" b="0" i="0" dirty="0">
                        <a:solidFill>
                          <a:schemeClr val="tx1"/>
                        </a:solidFill>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545749979"/>
                  </a:ext>
                </a:extLst>
              </a:tr>
              <a:tr h="481504">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b="0" i="0" dirty="0">
                          <a:solidFill>
                            <a:schemeClr val="tx1"/>
                          </a:solidFill>
                          <a:effectLst/>
                          <a:latin typeface="Gill Sans MT" panose="020B0502020104020203" pitchFamily="34" charset="0"/>
                        </a:rPr>
                        <a:t>beginning</a:t>
                      </a:r>
                      <a:endParaRPr lang="en-GB" sz="1400" b="0" i="0" dirty="0">
                        <a:solidFill>
                          <a:schemeClr val="tx1"/>
                        </a:solidFill>
                        <a:latin typeface="Gill Sans" panose="020B0502020104020203" pitchFamily="34" charset="-79"/>
                        <a:cs typeface="Gill Sans" panose="020B0502020104020203" pitchFamily="34" charset="-79"/>
                      </a:endParaRPr>
                    </a:p>
                  </a:txBody>
                  <a:tcPr anchor="ctr">
                    <a:lnB w="12700" cap="flat" cmpd="sng" algn="ctr">
                      <a:solidFill>
                        <a:schemeClr val="tx1"/>
                      </a:solidFill>
                      <a:prstDash val="sysDash"/>
                      <a:round/>
                      <a:headEnd type="none" w="med" len="med"/>
                      <a:tailEnd type="none" w="med" len="med"/>
                    </a:lnB>
                  </a:tcPr>
                </a:tc>
                <a:extLst>
                  <a:ext uri="{0D108BD9-81ED-4DB2-BD59-A6C34878D82A}">
                    <a16:rowId xmlns:a16="http://schemas.microsoft.com/office/drawing/2014/main" val="1343178214"/>
                  </a:ext>
                </a:extLst>
              </a:tr>
              <a:tr h="481504">
                <a:tc>
                  <a:txBody>
                    <a:bodyPr/>
                    <a:lstStyle/>
                    <a:p>
                      <a:pPr algn="ctr"/>
                      <a:r>
                        <a:rPr lang="en-GB" sz="1400" b="1" i="0" u="none" dirty="0">
                          <a:solidFill>
                            <a:schemeClr val="tx1"/>
                          </a:solidFill>
                          <a:latin typeface="Gill Sans MT" panose="020B0502020104020203" pitchFamily="34" charset="0"/>
                        </a:rPr>
                        <a:t>useful</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4250698994"/>
                  </a:ext>
                </a:extLst>
              </a:tr>
              <a:tr h="481504">
                <a:tc>
                  <a:txBody>
                    <a:bodyPr/>
                    <a:lstStyle/>
                    <a:p>
                      <a:pPr algn="ctr"/>
                      <a:r>
                        <a:rPr lang="en-GB" sz="1400" b="1" i="0" u="none" dirty="0">
                          <a:solidFill>
                            <a:schemeClr val="tx1"/>
                          </a:solidFill>
                          <a:latin typeface="Gill Sans MT" panose="020B0502020104020203" pitchFamily="34" charset="0"/>
                        </a:rPr>
                        <a:t>friendly</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2371395979"/>
                  </a:ext>
                </a:extLst>
              </a:tr>
              <a:tr h="481504">
                <a:tc>
                  <a:txBody>
                    <a:bodyPr/>
                    <a:lstStyle/>
                    <a:p>
                      <a:pPr algn="ctr"/>
                      <a:r>
                        <a:rPr lang="en-GB" sz="1400" b="1" i="0" u="none" dirty="0">
                          <a:solidFill>
                            <a:schemeClr val="tx1"/>
                          </a:solidFill>
                          <a:latin typeface="Gill Sans MT" panose="020B0502020104020203" pitchFamily="34" charset="0"/>
                        </a:rPr>
                        <a:t>managing</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2623360763"/>
                  </a:ext>
                </a:extLst>
              </a:tr>
            </a:tbl>
          </a:graphicData>
        </a:graphic>
      </p:graphicFrame>
      <p:sp>
        <p:nvSpPr>
          <p:cNvPr id="3" name="TextBox 2">
            <a:extLst>
              <a:ext uri="{FF2B5EF4-FFF2-40B4-BE49-F238E27FC236}">
                <a16:creationId xmlns:a16="http://schemas.microsoft.com/office/drawing/2014/main" id="{AE307705-DD33-6F03-6E7E-37EB69B4EED7}"/>
              </a:ext>
            </a:extLst>
          </p:cNvPr>
          <p:cNvSpPr txBox="1"/>
          <p:nvPr/>
        </p:nvSpPr>
        <p:spPr>
          <a:xfrm>
            <a:off x="414580" y="222565"/>
            <a:ext cx="5970722" cy="2531462"/>
          </a:xfrm>
          <a:prstGeom prst="rect">
            <a:avLst/>
          </a:prstGeom>
          <a:noFill/>
        </p:spPr>
        <p:txBody>
          <a:bodyPr wrap="square" rtlCol="0">
            <a:spAutoFit/>
          </a:bodyPr>
          <a:lstStyle/>
          <a:p>
            <a:r>
              <a:rPr lang="en-GB" sz="1600" u="sng" dirty="0">
                <a:latin typeface="Gill Sans" panose="020B0502020104020203" pitchFamily="34" charset="-79"/>
                <a:cs typeface="Gill Sans" panose="020B0502020104020203" pitchFamily="34" charset="-79"/>
              </a:rPr>
              <a:t>Weekly Assessment Lists</a:t>
            </a:r>
          </a:p>
          <a:p>
            <a:endParaRPr lang="en-GB" sz="1200" dirty="0">
              <a:latin typeface="Gill Sans" panose="020B0502020104020203" pitchFamily="34" charset="-79"/>
              <a:cs typeface="Gill Sans" panose="020B0502020104020203" pitchFamily="34" charset="-79"/>
            </a:endParaRPr>
          </a:p>
          <a:p>
            <a:r>
              <a:rPr lang="en-GB" sz="1200" dirty="0">
                <a:latin typeface="Gill Sans" panose="020B0502020104020203" pitchFamily="34" charset="-79"/>
                <a:cs typeface="Gill Sans" panose="020B0502020104020203" pitchFamily="34" charset="-79"/>
              </a:rPr>
              <a:t>This page provides three different word lists to test pupils on at the end of the week.</a:t>
            </a:r>
          </a:p>
          <a:p>
            <a:r>
              <a:rPr lang="en-GB" sz="1200" dirty="0">
                <a:latin typeface="Gill Sans" panose="020B0502020104020203" pitchFamily="34" charset="-79"/>
                <a:cs typeface="Gill Sans" panose="020B0502020104020203" pitchFamily="34" charset="-79"/>
              </a:rPr>
              <a:t>In some cases, the word lists may become more difficult as the lists move from left to right, but this won’t always be the case. Each list provides a differing 10 words and provides flexibility, variation and differentiation opportunities for users where needed.</a:t>
            </a:r>
          </a:p>
          <a:p>
            <a:endParaRPr lang="en-GB" sz="1200" dirty="0">
              <a:latin typeface="Gill Sans" panose="020B0502020104020203" pitchFamily="34" charset="-79"/>
              <a:cs typeface="Gill Sans" panose="020B0502020104020203" pitchFamily="34" charset="-79"/>
            </a:endParaRPr>
          </a:p>
          <a:p>
            <a:r>
              <a:rPr lang="en-GB" sz="1200" u="sng" dirty="0">
                <a:latin typeface="Gill Sans" panose="020B0502020104020203" pitchFamily="34" charset="-79"/>
                <a:cs typeface="Gill Sans" panose="020B0502020104020203" pitchFamily="34" charset="-79"/>
              </a:rPr>
              <a:t>The grey section</a:t>
            </a:r>
            <a:r>
              <a:rPr lang="en-GB" sz="1200" dirty="0">
                <a:latin typeface="Gill Sans" panose="020B0502020104020203" pitchFamily="34" charset="-79"/>
                <a:cs typeface="Gill Sans" panose="020B0502020104020203" pitchFamily="34" charset="-79"/>
              </a:rPr>
              <a:t> provides three additional words from the rule that are not included as part of this learning pack. Some or all three of these words can used in the test to truly test pupils understanding. Teachers should swap out words at their own discretion., or not at all.</a:t>
            </a:r>
          </a:p>
          <a:p>
            <a:endParaRPr lang="en-GB" sz="1200" dirty="0">
              <a:latin typeface="Gill Sans" panose="020B0502020104020203" pitchFamily="34" charset="-79"/>
              <a:cs typeface="Gill Sans" panose="020B0502020104020203" pitchFamily="34" charset="-79"/>
            </a:endParaRPr>
          </a:p>
          <a:p>
            <a:r>
              <a:rPr lang="en-GB" sz="1200" dirty="0">
                <a:latin typeface="Gill Sans" panose="020B0502020104020203" pitchFamily="34" charset="-79"/>
                <a:cs typeface="Gill Sans" panose="020B0502020104020203" pitchFamily="34" charset="-79"/>
              </a:rPr>
              <a:t>This may support delivering a differentiated test if needed.</a:t>
            </a:r>
          </a:p>
          <a:p>
            <a:endParaRPr lang="en-GB" sz="1050" dirty="0">
              <a:latin typeface="Gill Sans" panose="020B0502020104020203" pitchFamily="34" charset="-79"/>
              <a:cs typeface="Gill Sans" panose="020B0502020104020203" pitchFamily="34" charset="-79"/>
            </a:endParaRPr>
          </a:p>
        </p:txBody>
      </p:sp>
    </p:spTree>
    <p:extLst>
      <p:ext uri="{BB962C8B-B14F-4D97-AF65-F5344CB8AC3E}">
        <p14:creationId xmlns:p14="http://schemas.microsoft.com/office/powerpoint/2010/main" val="40173709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3E04FB-AC78-355E-2482-6DB58895E39F}"/>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91511DAE-872C-0388-6C8C-AF5386E1FDED}"/>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6" name="TextBox 5">
            <a:extLst>
              <a:ext uri="{FF2B5EF4-FFF2-40B4-BE49-F238E27FC236}">
                <a16:creationId xmlns:a16="http://schemas.microsoft.com/office/drawing/2014/main" id="{E75CED90-629C-646F-FCE8-340A2283A912}"/>
              </a:ext>
            </a:extLst>
          </p:cNvPr>
          <p:cNvSpPr txBox="1"/>
          <p:nvPr/>
        </p:nvSpPr>
        <p:spPr>
          <a:xfrm>
            <a:off x="1263342" y="1200679"/>
            <a:ext cx="4331314" cy="338554"/>
          </a:xfrm>
          <a:prstGeom prst="rect">
            <a:avLst/>
          </a:prstGeom>
          <a:noFill/>
        </p:spPr>
        <p:txBody>
          <a:bodyPr wrap="none" rtlCol="0">
            <a:spAutoFit/>
          </a:bodyPr>
          <a:lstStyle/>
          <a:p>
            <a:r>
              <a:rPr lang="en-GB" sz="1600" b="1" u="sng" dirty="0">
                <a:latin typeface="Gill Sans MT" panose="020B0502020104020203" pitchFamily="34" charset="77"/>
              </a:rPr>
              <a:t>INSTRUCTIONS FOR USING THIS PACK:</a:t>
            </a:r>
          </a:p>
        </p:txBody>
      </p:sp>
      <p:sp>
        <p:nvSpPr>
          <p:cNvPr id="7" name="Rectangle 6">
            <a:extLst>
              <a:ext uri="{FF2B5EF4-FFF2-40B4-BE49-F238E27FC236}">
                <a16:creationId xmlns:a16="http://schemas.microsoft.com/office/drawing/2014/main" id="{ABD00B04-8C7D-AAEF-2F30-D52ACAE5DCD8}"/>
              </a:ext>
            </a:extLst>
          </p:cNvPr>
          <p:cNvSpPr/>
          <p:nvPr/>
        </p:nvSpPr>
        <p:spPr>
          <a:xfrm>
            <a:off x="181947" y="138404"/>
            <a:ext cx="6494106" cy="1077218"/>
          </a:xfrm>
          <a:prstGeom prst="rect">
            <a:avLst/>
          </a:prstGeom>
        </p:spPr>
        <p:txBody>
          <a:bodyPr wrap="square">
            <a:spAutoFit/>
          </a:bodyPr>
          <a:lstStyle/>
          <a:p>
            <a:pPr algn="ctr"/>
            <a:r>
              <a:rPr lang="en-GB" sz="3200" b="1" dirty="0">
                <a:latin typeface="Gill Sans MT" panose="020B0502020104020203" pitchFamily="34" charset="77"/>
                <a:cs typeface="Phosphate Inline" panose="02000506050000020004" pitchFamily="2" charset="77"/>
              </a:rPr>
              <a:t>WHOLE SCHOOL SPELLING </a:t>
            </a:r>
          </a:p>
          <a:p>
            <a:pPr algn="ctr"/>
            <a:r>
              <a:rPr lang="en-GB" sz="3200" b="1" dirty="0">
                <a:latin typeface="Gill Sans MT" panose="020B0502020104020203" pitchFamily="34" charset="77"/>
                <a:cs typeface="Phosphate Inline" panose="02000506050000020004" pitchFamily="2" charset="77"/>
              </a:rPr>
              <a:t>SYSTEM</a:t>
            </a:r>
          </a:p>
        </p:txBody>
      </p:sp>
      <p:sp>
        <p:nvSpPr>
          <p:cNvPr id="8" name="TextBox 7">
            <a:extLst>
              <a:ext uri="{FF2B5EF4-FFF2-40B4-BE49-F238E27FC236}">
                <a16:creationId xmlns:a16="http://schemas.microsoft.com/office/drawing/2014/main" id="{EB3A8036-4BAB-702A-8D95-6F0D9020D282}"/>
              </a:ext>
            </a:extLst>
          </p:cNvPr>
          <p:cNvSpPr txBox="1"/>
          <p:nvPr/>
        </p:nvSpPr>
        <p:spPr>
          <a:xfrm>
            <a:off x="181947" y="1547129"/>
            <a:ext cx="6494105" cy="5632311"/>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This pack contains everything you need to effectively teach, learn, practice and test a given spelling rule. The pack contains resources to send home at the beginning of the week, resources to display and use in the classroom, resources to send home, resources to play with and learn the spellings, and resources to test pupils' knowledge of a spelling rule.</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Weekly Spelling Rule </a:t>
            </a:r>
            <a:r>
              <a:rPr lang="en-GB" sz="1200" dirty="0">
                <a:latin typeface="Gill Sans" panose="020B0502020104020203" pitchFamily="34" charset="-79"/>
                <a:cs typeface="Gill Sans" panose="020B0502020104020203" pitchFamily="34" charset="-79"/>
              </a:rPr>
              <a:t>- Page 3 introduce a spelling rule, gives a clear explanation of the rule and provides a spelling bank of up to 20 words where the spelling rule can be applied. This sheet should be used to introduce the spelling rule and then sent home to support parents at home. Page 4 is a home work activity sheet that can be printed and sent home, allowing pupils to practice and learn a rule.</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Look, Write, Cover and Check </a:t>
            </a:r>
            <a:r>
              <a:rPr lang="en-GB" sz="1200" dirty="0">
                <a:latin typeface="Gill Sans" panose="020B0502020104020203" pitchFamily="34" charset="-79"/>
                <a:cs typeface="Gill Sans" panose="020B0502020104020203" pitchFamily="34" charset="-79"/>
              </a:rPr>
              <a:t>- Pages 6, 7 and 8 are your classic look, cover, write and check spelling activities. This have been provided in many variations to help you keep spelling fresh and engaging in the class and at home. These resources can be printed.</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Printable Cards </a:t>
            </a:r>
            <a:r>
              <a:rPr lang="en-GB" sz="1200" dirty="0">
                <a:latin typeface="Gill Sans" panose="020B0502020104020203" pitchFamily="34" charset="-79"/>
                <a:cs typeface="Gill Sans" panose="020B0502020104020203" pitchFamily="34" charset="-79"/>
              </a:rPr>
              <a:t>- Pages 10-11 offer the spellings for the week as printable cards which can be used in the classroom or sent home for pupils to use as part of their learning of spellings at home. This sheet could also be trimmed along the line and then used as quick and simple flash cards.</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Display Words</a:t>
            </a:r>
            <a:r>
              <a:rPr lang="en-GB" sz="1200" dirty="0">
                <a:latin typeface="Gill Sans" panose="020B0502020104020203" pitchFamily="34" charset="-79"/>
                <a:cs typeface="Gill Sans" panose="020B0502020104020203" pitchFamily="34" charset="-79"/>
              </a:rPr>
              <a:t> - Pages 13-15 have each of the words from the spelling bank pre-populated so that you can quickly print the whole set of words and display them effectively within your classroom. This is a great resource and allows you to effectively and efficiently reference your spellings throughout the week.</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Weekly Test Resources </a:t>
            </a:r>
            <a:r>
              <a:rPr lang="en-GB" sz="1200" dirty="0">
                <a:latin typeface="Gill Sans" panose="020B0502020104020203" pitchFamily="34" charset="-79"/>
                <a:cs typeface="Gill Sans" panose="020B0502020104020203" pitchFamily="34" charset="-79"/>
              </a:rPr>
              <a:t>- Pages 18-23 has all of the resources you need to deliver the test at the end of the week including a variety of answer sheets and even differentiated lists of words to test pupils on which increase in difficulty. Page 18 specifically has 3 end of week testing lists, that increase in difficulty from left to right. Allowing for differentiation if required. At the bottom of each list are 3 additional words found in the grey area. These words are not found in the weekly teaching pack and are additional words that you can use in the test (should you wish), that apply the spelling rule of the week. These words can help teachers understand if pupils can apply the rule to new words.</a:t>
            </a:r>
          </a:p>
        </p:txBody>
      </p:sp>
      <p:graphicFrame>
        <p:nvGraphicFramePr>
          <p:cNvPr id="9" name="Table 8">
            <a:extLst>
              <a:ext uri="{FF2B5EF4-FFF2-40B4-BE49-F238E27FC236}">
                <a16:creationId xmlns:a16="http://schemas.microsoft.com/office/drawing/2014/main" id="{0AB27994-3956-C6D9-DF04-4348E7FDF8B9}"/>
              </a:ext>
            </a:extLst>
          </p:cNvPr>
          <p:cNvGraphicFramePr>
            <a:graphicFrameLocks noGrp="1"/>
          </p:cNvGraphicFramePr>
          <p:nvPr/>
        </p:nvGraphicFramePr>
        <p:xfrm>
          <a:off x="3418609" y="7216114"/>
          <a:ext cx="3136579" cy="2356137"/>
        </p:xfrm>
        <a:graphic>
          <a:graphicData uri="http://schemas.openxmlformats.org/drawingml/2006/table">
            <a:tbl>
              <a:tblPr firstRow="1" bandRow="1">
                <a:tableStyleId>{5940675A-B579-460E-94D1-54222C63F5DA}</a:tableStyleId>
              </a:tblPr>
              <a:tblGrid>
                <a:gridCol w="1041668">
                  <a:extLst>
                    <a:ext uri="{9D8B030D-6E8A-4147-A177-3AD203B41FA5}">
                      <a16:colId xmlns:a16="http://schemas.microsoft.com/office/drawing/2014/main" val="1021744496"/>
                    </a:ext>
                  </a:extLst>
                </a:gridCol>
                <a:gridCol w="2094911">
                  <a:extLst>
                    <a:ext uri="{9D8B030D-6E8A-4147-A177-3AD203B41FA5}">
                      <a16:colId xmlns:a16="http://schemas.microsoft.com/office/drawing/2014/main" val="3359315249"/>
                    </a:ext>
                  </a:extLst>
                </a:gridCol>
              </a:tblGrid>
              <a:tr h="240827">
                <a:tc gridSpan="2">
                  <a:txBody>
                    <a:bodyPr/>
                    <a:lstStyle/>
                    <a:p>
                      <a:pPr algn="ctr"/>
                      <a:r>
                        <a:rPr lang="en-GB" sz="1050" b="1" i="0" dirty="0">
                          <a:latin typeface="Gill Sans" panose="020B0502020104020203" pitchFamily="34" charset="-79"/>
                          <a:cs typeface="Gill Sans" panose="020B0502020104020203" pitchFamily="34" charset="-79"/>
                        </a:rPr>
                        <a:t>Suggested Weekly Spelling Routine</a:t>
                      </a:r>
                    </a:p>
                  </a:txBody>
                  <a:tcPr anchor="ctr"/>
                </a:tc>
                <a:tc hMerge="1">
                  <a:txBody>
                    <a:bodyPr/>
                    <a:lstStyle/>
                    <a:p>
                      <a:endParaRPr lang="en-GB" dirty="0"/>
                    </a:p>
                  </a:txBody>
                  <a:tcPr/>
                </a:tc>
                <a:extLst>
                  <a:ext uri="{0D108BD9-81ED-4DB2-BD59-A6C34878D82A}">
                    <a16:rowId xmlns:a16="http://schemas.microsoft.com/office/drawing/2014/main" val="163902684"/>
                  </a:ext>
                </a:extLst>
              </a:tr>
              <a:tr h="682894">
                <a:tc>
                  <a:txBody>
                    <a:bodyPr/>
                    <a:lstStyle/>
                    <a:p>
                      <a:pPr algn="ctr"/>
                      <a:r>
                        <a:rPr lang="en-GB" sz="1050" b="0" i="0" dirty="0">
                          <a:latin typeface="Gill Sans" panose="020B0502020104020203" pitchFamily="34" charset="-79"/>
                          <a:cs typeface="Gill Sans" panose="020B0502020104020203" pitchFamily="34" charset="-79"/>
                        </a:rPr>
                        <a:t>Monday</a:t>
                      </a:r>
                    </a:p>
                  </a:txBody>
                  <a:tcPr anchor="ctr"/>
                </a:tc>
                <a:tc>
                  <a:txBody>
                    <a:bodyPr/>
                    <a:lstStyle/>
                    <a:p>
                      <a:pPr algn="ctr"/>
                      <a:r>
                        <a:rPr lang="en-GB" sz="1050" b="0" i="0" dirty="0">
                          <a:latin typeface="Gill Sans" panose="020B0502020104020203" pitchFamily="34" charset="-79"/>
                          <a:cs typeface="Gill Sans" panose="020B0502020104020203" pitchFamily="34" charset="-79"/>
                        </a:rPr>
                        <a:t>Introduce and teach specific spelling rule. Send page 3 home and any other supporting resources. Display spellings in classroom</a:t>
                      </a:r>
                    </a:p>
                  </a:txBody>
                  <a:tcPr anchor="ctr"/>
                </a:tc>
                <a:extLst>
                  <a:ext uri="{0D108BD9-81ED-4DB2-BD59-A6C34878D82A}">
                    <a16:rowId xmlns:a16="http://schemas.microsoft.com/office/drawing/2014/main" val="775898709"/>
                  </a:ext>
                </a:extLst>
              </a:tr>
              <a:tr h="267219">
                <a:tc>
                  <a:txBody>
                    <a:bodyPr/>
                    <a:lstStyle/>
                    <a:p>
                      <a:pPr algn="ctr"/>
                      <a:r>
                        <a:rPr lang="en-GB" sz="1050" b="0" i="0" dirty="0">
                          <a:latin typeface="Gill Sans" panose="020B0502020104020203" pitchFamily="34" charset="-79"/>
                          <a:cs typeface="Gill Sans" panose="020B0502020104020203" pitchFamily="34" charset="-79"/>
                        </a:rPr>
                        <a:t>Tuesday</a:t>
                      </a:r>
                    </a:p>
                  </a:txBody>
                  <a:tcPr anchor="ctr"/>
                </a:tc>
                <a:tc>
                  <a:txBody>
                    <a:bodyPr/>
                    <a:lstStyle/>
                    <a:p>
                      <a:pPr algn="ctr"/>
                      <a:r>
                        <a:rPr lang="en-GB" sz="1050" b="0" i="0" dirty="0">
                          <a:latin typeface="Gill Sans" panose="020B0502020104020203" pitchFamily="34" charset="-79"/>
                          <a:cs typeface="Gill Sans" panose="020B0502020104020203" pitchFamily="34" charset="-79"/>
                        </a:rPr>
                        <a:t>Spelling activity 5-15 minutes.</a:t>
                      </a:r>
                    </a:p>
                  </a:txBody>
                  <a:tcPr anchor="ctr"/>
                </a:tc>
                <a:extLst>
                  <a:ext uri="{0D108BD9-81ED-4DB2-BD59-A6C34878D82A}">
                    <a16:rowId xmlns:a16="http://schemas.microsoft.com/office/drawing/2014/main" val="3738133881"/>
                  </a:ext>
                </a:extLst>
              </a:tr>
              <a:tr h="267219">
                <a:tc>
                  <a:txBody>
                    <a:bodyPr/>
                    <a:lstStyle/>
                    <a:p>
                      <a:pPr algn="ctr"/>
                      <a:r>
                        <a:rPr lang="en-GB" sz="1050" b="0" i="0" dirty="0">
                          <a:latin typeface="Gill Sans" panose="020B0502020104020203" pitchFamily="34" charset="-79"/>
                          <a:cs typeface="Gill Sans" panose="020B0502020104020203" pitchFamily="34" charset="-79"/>
                        </a:rPr>
                        <a:t>Wednesday</a:t>
                      </a:r>
                    </a:p>
                  </a:txBody>
                  <a:tcPr anchor="ctr"/>
                </a:tc>
                <a:tc>
                  <a:txBody>
                    <a:bodyPr/>
                    <a:lstStyle/>
                    <a:p>
                      <a:pPr algn="ctr"/>
                      <a:r>
                        <a:rPr lang="en-GB" sz="1050" b="0" i="0" dirty="0">
                          <a:latin typeface="Gill Sans" panose="020B0502020104020203" pitchFamily="34" charset="-79"/>
                          <a:cs typeface="Gill Sans" panose="020B0502020104020203" pitchFamily="34" charset="-79"/>
                        </a:rPr>
                        <a:t>Spelling activity 5-15 minutes</a:t>
                      </a:r>
                    </a:p>
                  </a:txBody>
                  <a:tcPr anchor="ctr"/>
                </a:tc>
                <a:extLst>
                  <a:ext uri="{0D108BD9-81ED-4DB2-BD59-A6C34878D82A}">
                    <a16:rowId xmlns:a16="http://schemas.microsoft.com/office/drawing/2014/main" val="3118295504"/>
                  </a:ext>
                </a:extLst>
              </a:tr>
              <a:tr h="267219">
                <a:tc>
                  <a:txBody>
                    <a:bodyPr/>
                    <a:lstStyle/>
                    <a:p>
                      <a:pPr algn="ctr"/>
                      <a:r>
                        <a:rPr lang="en-GB" sz="1050" b="0" i="0" dirty="0">
                          <a:latin typeface="Gill Sans" panose="020B0502020104020203" pitchFamily="34" charset="-79"/>
                          <a:cs typeface="Gill Sans" panose="020B0502020104020203" pitchFamily="34" charset="-79"/>
                        </a:rPr>
                        <a:t>Thursday</a:t>
                      </a:r>
                    </a:p>
                  </a:txBody>
                  <a:tcPr anchor="ctr"/>
                </a:tc>
                <a:tc>
                  <a:txBody>
                    <a:bodyPr/>
                    <a:lstStyle/>
                    <a:p>
                      <a:pPr algn="ctr"/>
                      <a:r>
                        <a:rPr lang="en-GB" sz="1050" b="0" i="0" dirty="0">
                          <a:latin typeface="Gill Sans" panose="020B0502020104020203" pitchFamily="34" charset="-79"/>
                          <a:cs typeface="Gill Sans" panose="020B0502020104020203" pitchFamily="34" charset="-79"/>
                        </a:rPr>
                        <a:t>Spelling activity 5-15 minutes.</a:t>
                      </a:r>
                    </a:p>
                  </a:txBody>
                  <a:tcPr anchor="ctr"/>
                </a:tc>
                <a:extLst>
                  <a:ext uri="{0D108BD9-81ED-4DB2-BD59-A6C34878D82A}">
                    <a16:rowId xmlns:a16="http://schemas.microsoft.com/office/drawing/2014/main" val="2030755366"/>
                  </a:ext>
                </a:extLst>
              </a:tr>
              <a:tr h="371138">
                <a:tc>
                  <a:txBody>
                    <a:bodyPr/>
                    <a:lstStyle/>
                    <a:p>
                      <a:pPr algn="ctr"/>
                      <a:r>
                        <a:rPr lang="en-GB" sz="1050" b="0" i="0" dirty="0">
                          <a:latin typeface="Gill Sans" panose="020B0502020104020203" pitchFamily="34" charset="-79"/>
                          <a:cs typeface="Gill Sans" panose="020B0502020104020203" pitchFamily="34" charset="-79"/>
                        </a:rPr>
                        <a:t>Friday</a:t>
                      </a:r>
                    </a:p>
                  </a:txBody>
                  <a:tcPr anchor="ctr"/>
                </a:tc>
                <a:tc>
                  <a:txBody>
                    <a:bodyPr/>
                    <a:lstStyle/>
                    <a:p>
                      <a:pPr algn="ctr"/>
                      <a:r>
                        <a:rPr lang="en-GB" sz="1050" b="0" i="0" dirty="0">
                          <a:latin typeface="Gill Sans" panose="020B0502020104020203" pitchFamily="34" charset="-79"/>
                          <a:cs typeface="Gill Sans" panose="020B0502020104020203" pitchFamily="34" charset="-79"/>
                        </a:rPr>
                        <a:t>Test specific spelling rule with 10 questions from bank of 20</a:t>
                      </a:r>
                    </a:p>
                  </a:txBody>
                  <a:tcPr anchor="ctr"/>
                </a:tc>
                <a:extLst>
                  <a:ext uri="{0D108BD9-81ED-4DB2-BD59-A6C34878D82A}">
                    <a16:rowId xmlns:a16="http://schemas.microsoft.com/office/drawing/2014/main" val="2115491235"/>
                  </a:ext>
                </a:extLst>
              </a:tr>
            </a:tbl>
          </a:graphicData>
        </a:graphic>
      </p:graphicFrame>
      <p:sp>
        <p:nvSpPr>
          <p:cNvPr id="10" name="TextBox 9">
            <a:extLst>
              <a:ext uri="{FF2B5EF4-FFF2-40B4-BE49-F238E27FC236}">
                <a16:creationId xmlns:a16="http://schemas.microsoft.com/office/drawing/2014/main" id="{930CF698-CC4C-8BBA-FD3C-433C1CC52E03}"/>
              </a:ext>
            </a:extLst>
          </p:cNvPr>
          <p:cNvSpPr txBox="1"/>
          <p:nvPr/>
        </p:nvSpPr>
        <p:spPr>
          <a:xfrm>
            <a:off x="181947" y="7216114"/>
            <a:ext cx="3136579" cy="1384995"/>
          </a:xfrm>
          <a:prstGeom prst="rect">
            <a:avLst/>
          </a:prstGeom>
          <a:noFill/>
        </p:spPr>
        <p:txBody>
          <a:bodyPr wrap="square" rtlCol="0">
            <a:spAutoFit/>
          </a:bodyPr>
          <a:lstStyle/>
          <a:p>
            <a:r>
              <a:rPr lang="en-GB" sz="1200" b="1" dirty="0">
                <a:latin typeface="Gill Sans" panose="020B0502020104020203" pitchFamily="34" charset="-79"/>
                <a:cs typeface="Gill Sans" panose="020B0502020104020203" pitchFamily="34" charset="-79"/>
              </a:rPr>
              <a:t>Additional Resources Section </a:t>
            </a:r>
            <a:r>
              <a:rPr lang="en-GB" sz="1200" dirty="0">
                <a:latin typeface="Gill Sans" panose="020B0502020104020203" pitchFamily="34" charset="-79"/>
                <a:cs typeface="Gill Sans" panose="020B0502020104020203" pitchFamily="34" charset="-79"/>
              </a:rPr>
              <a:t>– This section is standard in each pack and provides a multitude of different printable activities that you could give to pupils in your care. Each activity is simple to administer and helps keep the spelling routine in your class on a Tuesday, Wednesday and Thursday fresh and purposeful!</a:t>
            </a:r>
          </a:p>
        </p:txBody>
      </p:sp>
    </p:spTree>
    <p:extLst>
      <p:ext uri="{BB962C8B-B14F-4D97-AF65-F5344CB8AC3E}">
        <p14:creationId xmlns:p14="http://schemas.microsoft.com/office/powerpoint/2010/main" val="20473274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4FC73D18-CCDA-E54D-B419-2E5251CDC593}"/>
              </a:ext>
            </a:extLst>
          </p:cNvPr>
          <p:cNvGraphicFramePr>
            <a:graphicFrameLocks noGrp="1"/>
          </p:cNvGraphicFramePr>
          <p:nvPr>
            <p:extLst>
              <p:ext uri="{D42A27DB-BD31-4B8C-83A1-F6EECF244321}">
                <p14:modId xmlns:p14="http://schemas.microsoft.com/office/powerpoint/2010/main" val="3454846651"/>
              </p:ext>
            </p:extLst>
          </p:nvPr>
        </p:nvGraphicFramePr>
        <p:xfrm>
          <a:off x="249381" y="332509"/>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graphicFrame>
        <p:nvGraphicFramePr>
          <p:cNvPr id="11" name="Table 10">
            <a:extLst>
              <a:ext uri="{FF2B5EF4-FFF2-40B4-BE49-F238E27FC236}">
                <a16:creationId xmlns:a16="http://schemas.microsoft.com/office/drawing/2014/main" id="{A988778C-A7CC-AC43-9661-F2C36D1D7BDF}"/>
              </a:ext>
            </a:extLst>
          </p:cNvPr>
          <p:cNvGraphicFramePr>
            <a:graphicFrameLocks noGrp="1"/>
          </p:cNvGraphicFramePr>
          <p:nvPr>
            <p:extLst>
              <p:ext uri="{D42A27DB-BD31-4B8C-83A1-F6EECF244321}">
                <p14:modId xmlns:p14="http://schemas.microsoft.com/office/powerpoint/2010/main" val="1053154032"/>
              </p:ext>
            </p:extLst>
          </p:nvPr>
        </p:nvGraphicFramePr>
        <p:xfrm>
          <a:off x="249380" y="2174224"/>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graphicFrame>
        <p:nvGraphicFramePr>
          <p:cNvPr id="12" name="Table 11">
            <a:extLst>
              <a:ext uri="{FF2B5EF4-FFF2-40B4-BE49-F238E27FC236}">
                <a16:creationId xmlns:a16="http://schemas.microsoft.com/office/drawing/2014/main" id="{5F1B77E9-AB45-4E43-8EA4-CE76E4A343EF}"/>
              </a:ext>
            </a:extLst>
          </p:cNvPr>
          <p:cNvGraphicFramePr>
            <a:graphicFrameLocks noGrp="1"/>
          </p:cNvGraphicFramePr>
          <p:nvPr>
            <p:extLst>
              <p:ext uri="{D42A27DB-BD31-4B8C-83A1-F6EECF244321}">
                <p14:modId xmlns:p14="http://schemas.microsoft.com/office/powerpoint/2010/main" val="2985323197"/>
              </p:ext>
            </p:extLst>
          </p:nvPr>
        </p:nvGraphicFramePr>
        <p:xfrm>
          <a:off x="249379" y="4015939"/>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graphicFrame>
        <p:nvGraphicFramePr>
          <p:cNvPr id="13" name="Table 12">
            <a:extLst>
              <a:ext uri="{FF2B5EF4-FFF2-40B4-BE49-F238E27FC236}">
                <a16:creationId xmlns:a16="http://schemas.microsoft.com/office/drawing/2014/main" id="{733587C4-C018-EE48-AA3A-8C960512B401}"/>
              </a:ext>
            </a:extLst>
          </p:cNvPr>
          <p:cNvGraphicFramePr>
            <a:graphicFrameLocks noGrp="1"/>
          </p:cNvGraphicFramePr>
          <p:nvPr>
            <p:extLst>
              <p:ext uri="{D42A27DB-BD31-4B8C-83A1-F6EECF244321}">
                <p14:modId xmlns:p14="http://schemas.microsoft.com/office/powerpoint/2010/main" val="924095645"/>
              </p:ext>
            </p:extLst>
          </p:nvPr>
        </p:nvGraphicFramePr>
        <p:xfrm>
          <a:off x="249378" y="5857654"/>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graphicFrame>
        <p:nvGraphicFramePr>
          <p:cNvPr id="14" name="Table 13">
            <a:extLst>
              <a:ext uri="{FF2B5EF4-FFF2-40B4-BE49-F238E27FC236}">
                <a16:creationId xmlns:a16="http://schemas.microsoft.com/office/drawing/2014/main" id="{DBF93927-6E53-6C40-96E4-CD819009F1FF}"/>
              </a:ext>
            </a:extLst>
          </p:cNvPr>
          <p:cNvGraphicFramePr>
            <a:graphicFrameLocks noGrp="1"/>
          </p:cNvGraphicFramePr>
          <p:nvPr>
            <p:extLst>
              <p:ext uri="{D42A27DB-BD31-4B8C-83A1-F6EECF244321}">
                <p14:modId xmlns:p14="http://schemas.microsoft.com/office/powerpoint/2010/main" val="924095645"/>
              </p:ext>
            </p:extLst>
          </p:nvPr>
        </p:nvGraphicFramePr>
        <p:xfrm>
          <a:off x="249377" y="7699369"/>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spTree>
    <p:extLst>
      <p:ext uri="{BB962C8B-B14F-4D97-AF65-F5344CB8AC3E}">
        <p14:creationId xmlns:p14="http://schemas.microsoft.com/office/powerpoint/2010/main" val="37012089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F5046FFF-5FAB-5B47-9E5A-556B988C045D}"/>
              </a:ext>
            </a:extLst>
          </p:cNvPr>
          <p:cNvGraphicFramePr>
            <a:graphicFrameLocks noGrp="1"/>
          </p:cNvGraphicFramePr>
          <p:nvPr>
            <p:extLst>
              <p:ext uri="{D42A27DB-BD31-4B8C-83A1-F6EECF244321}">
                <p14:modId xmlns:p14="http://schemas.microsoft.com/office/powerpoint/2010/main" val="258739808"/>
              </p:ext>
            </p:extLst>
          </p:nvPr>
        </p:nvGraphicFramePr>
        <p:xfrm>
          <a:off x="415636" y="176646"/>
          <a:ext cx="2701637" cy="44500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______/ 10</a:t>
                      </a:r>
                    </a:p>
                  </a:txBody>
                  <a:tcPr anchor="ctr"/>
                </a:tc>
                <a:extLst>
                  <a:ext uri="{0D108BD9-81ED-4DB2-BD59-A6C34878D82A}">
                    <a16:rowId xmlns:a16="http://schemas.microsoft.com/office/drawing/2014/main" val="1262465897"/>
                  </a:ext>
                </a:extLst>
              </a:tr>
            </a:tbl>
          </a:graphicData>
        </a:graphic>
      </p:graphicFrame>
      <p:graphicFrame>
        <p:nvGraphicFramePr>
          <p:cNvPr id="12" name="Table 11">
            <a:extLst>
              <a:ext uri="{FF2B5EF4-FFF2-40B4-BE49-F238E27FC236}">
                <a16:creationId xmlns:a16="http://schemas.microsoft.com/office/drawing/2014/main" id="{5ACDC7A5-5DF2-164B-8838-0CF4F81D34F5}"/>
              </a:ext>
            </a:extLst>
          </p:cNvPr>
          <p:cNvGraphicFramePr>
            <a:graphicFrameLocks noGrp="1"/>
          </p:cNvGraphicFramePr>
          <p:nvPr>
            <p:extLst>
              <p:ext uri="{D42A27DB-BD31-4B8C-83A1-F6EECF244321}">
                <p14:modId xmlns:p14="http://schemas.microsoft.com/office/powerpoint/2010/main" val="1024699500"/>
              </p:ext>
            </p:extLst>
          </p:nvPr>
        </p:nvGraphicFramePr>
        <p:xfrm>
          <a:off x="3571009" y="176646"/>
          <a:ext cx="2701637" cy="44500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______/ 10</a:t>
                      </a:r>
                    </a:p>
                  </a:txBody>
                  <a:tcPr anchor="ctr"/>
                </a:tc>
                <a:extLst>
                  <a:ext uri="{0D108BD9-81ED-4DB2-BD59-A6C34878D82A}">
                    <a16:rowId xmlns:a16="http://schemas.microsoft.com/office/drawing/2014/main" val="1262465897"/>
                  </a:ext>
                </a:extLst>
              </a:tr>
            </a:tbl>
          </a:graphicData>
        </a:graphic>
      </p:graphicFrame>
      <p:graphicFrame>
        <p:nvGraphicFramePr>
          <p:cNvPr id="13" name="Table 12">
            <a:extLst>
              <a:ext uri="{FF2B5EF4-FFF2-40B4-BE49-F238E27FC236}">
                <a16:creationId xmlns:a16="http://schemas.microsoft.com/office/drawing/2014/main" id="{1BE35FA9-B5C6-D845-89EC-90B0F41E0341}"/>
              </a:ext>
            </a:extLst>
          </p:cNvPr>
          <p:cNvGraphicFramePr>
            <a:graphicFrameLocks noGrp="1"/>
          </p:cNvGraphicFramePr>
          <p:nvPr>
            <p:extLst>
              <p:ext uri="{D42A27DB-BD31-4B8C-83A1-F6EECF244321}">
                <p14:modId xmlns:p14="http://schemas.microsoft.com/office/powerpoint/2010/main" val="3247477030"/>
              </p:ext>
            </p:extLst>
          </p:nvPr>
        </p:nvGraphicFramePr>
        <p:xfrm>
          <a:off x="415635" y="4953000"/>
          <a:ext cx="2701637" cy="44500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______/ 10</a:t>
                      </a:r>
                    </a:p>
                  </a:txBody>
                  <a:tcPr anchor="ctr"/>
                </a:tc>
                <a:extLst>
                  <a:ext uri="{0D108BD9-81ED-4DB2-BD59-A6C34878D82A}">
                    <a16:rowId xmlns:a16="http://schemas.microsoft.com/office/drawing/2014/main" val="1262465897"/>
                  </a:ext>
                </a:extLst>
              </a:tr>
            </a:tbl>
          </a:graphicData>
        </a:graphic>
      </p:graphicFrame>
      <p:graphicFrame>
        <p:nvGraphicFramePr>
          <p:cNvPr id="14" name="Table 13">
            <a:extLst>
              <a:ext uri="{FF2B5EF4-FFF2-40B4-BE49-F238E27FC236}">
                <a16:creationId xmlns:a16="http://schemas.microsoft.com/office/drawing/2014/main" id="{F34E07A9-FBFC-E64D-B4C3-4531C1D21E6B}"/>
              </a:ext>
            </a:extLst>
          </p:cNvPr>
          <p:cNvGraphicFramePr>
            <a:graphicFrameLocks noGrp="1"/>
          </p:cNvGraphicFramePr>
          <p:nvPr>
            <p:extLst>
              <p:ext uri="{D42A27DB-BD31-4B8C-83A1-F6EECF244321}">
                <p14:modId xmlns:p14="http://schemas.microsoft.com/office/powerpoint/2010/main" val="3450211080"/>
              </p:ext>
            </p:extLst>
          </p:nvPr>
        </p:nvGraphicFramePr>
        <p:xfrm>
          <a:off x="3571008" y="4953000"/>
          <a:ext cx="2701637" cy="44500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______/ 10</a:t>
                      </a:r>
                    </a:p>
                  </a:txBody>
                  <a:tcPr anchor="ctr"/>
                </a:tc>
                <a:extLst>
                  <a:ext uri="{0D108BD9-81ED-4DB2-BD59-A6C34878D82A}">
                    <a16:rowId xmlns:a16="http://schemas.microsoft.com/office/drawing/2014/main" val="1262465897"/>
                  </a:ext>
                </a:extLst>
              </a:tr>
            </a:tbl>
          </a:graphicData>
        </a:graphic>
      </p:graphicFrame>
    </p:spTree>
    <p:extLst>
      <p:ext uri="{BB962C8B-B14F-4D97-AF65-F5344CB8AC3E}">
        <p14:creationId xmlns:p14="http://schemas.microsoft.com/office/powerpoint/2010/main" val="6320647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F5046FFF-5FAB-5B47-9E5A-556B988C045D}"/>
              </a:ext>
            </a:extLst>
          </p:cNvPr>
          <p:cNvGraphicFramePr>
            <a:graphicFrameLocks noGrp="1"/>
          </p:cNvGraphicFramePr>
          <p:nvPr>
            <p:extLst>
              <p:ext uri="{D42A27DB-BD31-4B8C-83A1-F6EECF244321}">
                <p14:modId xmlns:p14="http://schemas.microsoft.com/office/powerpoint/2010/main" val="2957673772"/>
              </p:ext>
            </p:extLst>
          </p:nvPr>
        </p:nvGraphicFramePr>
        <p:xfrm>
          <a:off x="415636" y="889567"/>
          <a:ext cx="2701637" cy="81584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11.</a:t>
                      </a:r>
                    </a:p>
                  </a:txBody>
                  <a:tcPr anchor="ctr"/>
                </a:tc>
                <a:extLst>
                  <a:ext uri="{0D108BD9-81ED-4DB2-BD59-A6C34878D82A}">
                    <a16:rowId xmlns:a16="http://schemas.microsoft.com/office/drawing/2014/main" val="1262465897"/>
                  </a:ext>
                </a:extLst>
              </a:tr>
              <a:tr h="370840">
                <a:tc>
                  <a:txBody>
                    <a:bodyPr/>
                    <a:lstStyle/>
                    <a:p>
                      <a:pPr algn="l"/>
                      <a:r>
                        <a:rPr lang="en-GB" sz="1200" b="0" i="0" dirty="0">
                          <a:latin typeface="Gill Sans" panose="020B0502020104020203" pitchFamily="34" charset="-79"/>
                          <a:cs typeface="Gill Sans" panose="020B0502020104020203" pitchFamily="34" charset="-79"/>
                        </a:rPr>
                        <a:t>12.</a:t>
                      </a:r>
                    </a:p>
                  </a:txBody>
                  <a:tcPr anchor="ctr"/>
                </a:tc>
                <a:extLst>
                  <a:ext uri="{0D108BD9-81ED-4DB2-BD59-A6C34878D82A}">
                    <a16:rowId xmlns:a16="http://schemas.microsoft.com/office/drawing/2014/main" val="2688125277"/>
                  </a:ext>
                </a:extLst>
              </a:tr>
              <a:tr h="370840">
                <a:tc>
                  <a:txBody>
                    <a:bodyPr/>
                    <a:lstStyle/>
                    <a:p>
                      <a:pPr algn="l"/>
                      <a:r>
                        <a:rPr lang="en-GB" sz="1200" b="0" i="0" dirty="0">
                          <a:latin typeface="Gill Sans" panose="020B0502020104020203" pitchFamily="34" charset="-79"/>
                          <a:cs typeface="Gill Sans" panose="020B0502020104020203" pitchFamily="34" charset="-79"/>
                        </a:rPr>
                        <a:t>13.</a:t>
                      </a:r>
                    </a:p>
                  </a:txBody>
                  <a:tcPr anchor="ctr"/>
                </a:tc>
                <a:extLst>
                  <a:ext uri="{0D108BD9-81ED-4DB2-BD59-A6C34878D82A}">
                    <a16:rowId xmlns:a16="http://schemas.microsoft.com/office/drawing/2014/main" val="1100873169"/>
                  </a:ext>
                </a:extLst>
              </a:tr>
              <a:tr h="370840">
                <a:tc>
                  <a:txBody>
                    <a:bodyPr/>
                    <a:lstStyle/>
                    <a:p>
                      <a:pPr algn="l"/>
                      <a:r>
                        <a:rPr lang="en-GB" sz="1200" b="0" i="0" dirty="0">
                          <a:latin typeface="Gill Sans" panose="020B0502020104020203" pitchFamily="34" charset="-79"/>
                          <a:cs typeface="Gill Sans" panose="020B0502020104020203" pitchFamily="34" charset="-79"/>
                        </a:rPr>
                        <a:t>14.</a:t>
                      </a:r>
                    </a:p>
                  </a:txBody>
                  <a:tcPr anchor="ctr"/>
                </a:tc>
                <a:extLst>
                  <a:ext uri="{0D108BD9-81ED-4DB2-BD59-A6C34878D82A}">
                    <a16:rowId xmlns:a16="http://schemas.microsoft.com/office/drawing/2014/main" val="2184792652"/>
                  </a:ext>
                </a:extLst>
              </a:tr>
              <a:tr h="370840">
                <a:tc>
                  <a:txBody>
                    <a:bodyPr/>
                    <a:lstStyle/>
                    <a:p>
                      <a:pPr algn="l"/>
                      <a:r>
                        <a:rPr lang="en-GB" sz="1200" b="0" i="0" dirty="0">
                          <a:latin typeface="Gill Sans" panose="020B0502020104020203" pitchFamily="34" charset="-79"/>
                          <a:cs typeface="Gill Sans" panose="020B0502020104020203" pitchFamily="34" charset="-79"/>
                        </a:rPr>
                        <a:t>15.</a:t>
                      </a:r>
                    </a:p>
                  </a:txBody>
                  <a:tcPr anchor="ctr"/>
                </a:tc>
                <a:extLst>
                  <a:ext uri="{0D108BD9-81ED-4DB2-BD59-A6C34878D82A}">
                    <a16:rowId xmlns:a16="http://schemas.microsoft.com/office/drawing/2014/main" val="406311305"/>
                  </a:ext>
                </a:extLst>
              </a:tr>
              <a:tr h="370840">
                <a:tc>
                  <a:txBody>
                    <a:bodyPr/>
                    <a:lstStyle/>
                    <a:p>
                      <a:pPr algn="l"/>
                      <a:r>
                        <a:rPr lang="en-GB" sz="1200" b="0" i="0" dirty="0">
                          <a:latin typeface="Gill Sans" panose="020B0502020104020203" pitchFamily="34" charset="-79"/>
                          <a:cs typeface="Gill Sans" panose="020B0502020104020203" pitchFamily="34" charset="-79"/>
                        </a:rPr>
                        <a:t>16.</a:t>
                      </a:r>
                    </a:p>
                  </a:txBody>
                  <a:tcPr anchor="ctr"/>
                </a:tc>
                <a:extLst>
                  <a:ext uri="{0D108BD9-81ED-4DB2-BD59-A6C34878D82A}">
                    <a16:rowId xmlns:a16="http://schemas.microsoft.com/office/drawing/2014/main" val="522453647"/>
                  </a:ext>
                </a:extLst>
              </a:tr>
              <a:tr h="370840">
                <a:tc>
                  <a:txBody>
                    <a:bodyPr/>
                    <a:lstStyle/>
                    <a:p>
                      <a:pPr algn="l"/>
                      <a:r>
                        <a:rPr lang="en-GB" sz="1200" b="0" i="0" dirty="0">
                          <a:latin typeface="Gill Sans" panose="020B0502020104020203" pitchFamily="34" charset="-79"/>
                          <a:cs typeface="Gill Sans" panose="020B0502020104020203" pitchFamily="34" charset="-79"/>
                        </a:rPr>
                        <a:t>17.</a:t>
                      </a:r>
                    </a:p>
                  </a:txBody>
                  <a:tcPr anchor="ctr"/>
                </a:tc>
                <a:extLst>
                  <a:ext uri="{0D108BD9-81ED-4DB2-BD59-A6C34878D82A}">
                    <a16:rowId xmlns:a16="http://schemas.microsoft.com/office/drawing/2014/main" val="1884708352"/>
                  </a:ext>
                </a:extLst>
              </a:tr>
              <a:tr h="370840">
                <a:tc>
                  <a:txBody>
                    <a:bodyPr/>
                    <a:lstStyle/>
                    <a:p>
                      <a:pPr algn="l"/>
                      <a:r>
                        <a:rPr lang="en-GB" sz="1200" b="0" i="0" dirty="0">
                          <a:latin typeface="Gill Sans" panose="020B0502020104020203" pitchFamily="34" charset="-79"/>
                          <a:cs typeface="Gill Sans" panose="020B0502020104020203" pitchFamily="34" charset="-79"/>
                        </a:rPr>
                        <a:t>18.</a:t>
                      </a:r>
                    </a:p>
                  </a:txBody>
                  <a:tcPr anchor="ctr"/>
                </a:tc>
                <a:extLst>
                  <a:ext uri="{0D108BD9-81ED-4DB2-BD59-A6C34878D82A}">
                    <a16:rowId xmlns:a16="http://schemas.microsoft.com/office/drawing/2014/main" val="2332781636"/>
                  </a:ext>
                </a:extLst>
              </a:tr>
              <a:tr h="370840">
                <a:tc>
                  <a:txBody>
                    <a:bodyPr/>
                    <a:lstStyle/>
                    <a:p>
                      <a:pPr algn="l"/>
                      <a:r>
                        <a:rPr lang="en-GB" sz="1200" b="0" i="0" dirty="0">
                          <a:latin typeface="Gill Sans" panose="020B0502020104020203" pitchFamily="34" charset="-79"/>
                          <a:cs typeface="Gill Sans" panose="020B0502020104020203" pitchFamily="34" charset="-79"/>
                        </a:rPr>
                        <a:t>19.</a:t>
                      </a:r>
                    </a:p>
                  </a:txBody>
                  <a:tcPr anchor="ctr"/>
                </a:tc>
                <a:extLst>
                  <a:ext uri="{0D108BD9-81ED-4DB2-BD59-A6C34878D82A}">
                    <a16:rowId xmlns:a16="http://schemas.microsoft.com/office/drawing/2014/main" val="2723152938"/>
                  </a:ext>
                </a:extLst>
              </a:tr>
              <a:tr h="370840">
                <a:tc>
                  <a:txBody>
                    <a:bodyPr/>
                    <a:lstStyle/>
                    <a:p>
                      <a:pPr algn="l"/>
                      <a:r>
                        <a:rPr lang="en-GB" sz="1200" b="0" i="0" dirty="0">
                          <a:latin typeface="Gill Sans" panose="020B0502020104020203" pitchFamily="34" charset="-79"/>
                          <a:cs typeface="Gill Sans" panose="020B0502020104020203" pitchFamily="34" charset="-79"/>
                        </a:rPr>
                        <a:t>20.</a:t>
                      </a:r>
                    </a:p>
                  </a:txBody>
                  <a:tcPr anchor="ctr"/>
                </a:tc>
                <a:extLst>
                  <a:ext uri="{0D108BD9-81ED-4DB2-BD59-A6C34878D82A}">
                    <a16:rowId xmlns:a16="http://schemas.microsoft.com/office/drawing/2014/main" val="1987145109"/>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_____/20</a:t>
                      </a:r>
                    </a:p>
                  </a:txBody>
                  <a:tcPr anchor="ctr"/>
                </a:tc>
                <a:extLst>
                  <a:ext uri="{0D108BD9-81ED-4DB2-BD59-A6C34878D82A}">
                    <a16:rowId xmlns:a16="http://schemas.microsoft.com/office/drawing/2014/main" val="2727081749"/>
                  </a:ext>
                </a:extLst>
              </a:tr>
            </a:tbl>
          </a:graphicData>
        </a:graphic>
      </p:graphicFrame>
      <p:graphicFrame>
        <p:nvGraphicFramePr>
          <p:cNvPr id="6" name="Table 5">
            <a:extLst>
              <a:ext uri="{FF2B5EF4-FFF2-40B4-BE49-F238E27FC236}">
                <a16:creationId xmlns:a16="http://schemas.microsoft.com/office/drawing/2014/main" id="{5EB5499D-46F7-AC43-AD9C-C4C0F0151322}"/>
              </a:ext>
            </a:extLst>
          </p:cNvPr>
          <p:cNvGraphicFramePr>
            <a:graphicFrameLocks noGrp="1"/>
          </p:cNvGraphicFramePr>
          <p:nvPr>
            <p:extLst>
              <p:ext uri="{D42A27DB-BD31-4B8C-83A1-F6EECF244321}">
                <p14:modId xmlns:p14="http://schemas.microsoft.com/office/powerpoint/2010/main" val="135187557"/>
              </p:ext>
            </p:extLst>
          </p:nvPr>
        </p:nvGraphicFramePr>
        <p:xfrm>
          <a:off x="3740727" y="889567"/>
          <a:ext cx="2701637" cy="81584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11.</a:t>
                      </a:r>
                    </a:p>
                  </a:txBody>
                  <a:tcPr anchor="ctr"/>
                </a:tc>
                <a:extLst>
                  <a:ext uri="{0D108BD9-81ED-4DB2-BD59-A6C34878D82A}">
                    <a16:rowId xmlns:a16="http://schemas.microsoft.com/office/drawing/2014/main" val="1262465897"/>
                  </a:ext>
                </a:extLst>
              </a:tr>
              <a:tr h="370840">
                <a:tc>
                  <a:txBody>
                    <a:bodyPr/>
                    <a:lstStyle/>
                    <a:p>
                      <a:pPr algn="l"/>
                      <a:r>
                        <a:rPr lang="en-GB" sz="1200" b="0" i="0" dirty="0">
                          <a:latin typeface="Gill Sans" panose="020B0502020104020203" pitchFamily="34" charset="-79"/>
                          <a:cs typeface="Gill Sans" panose="020B0502020104020203" pitchFamily="34" charset="-79"/>
                        </a:rPr>
                        <a:t>12.</a:t>
                      </a:r>
                    </a:p>
                  </a:txBody>
                  <a:tcPr anchor="ctr"/>
                </a:tc>
                <a:extLst>
                  <a:ext uri="{0D108BD9-81ED-4DB2-BD59-A6C34878D82A}">
                    <a16:rowId xmlns:a16="http://schemas.microsoft.com/office/drawing/2014/main" val="2688125277"/>
                  </a:ext>
                </a:extLst>
              </a:tr>
              <a:tr h="370840">
                <a:tc>
                  <a:txBody>
                    <a:bodyPr/>
                    <a:lstStyle/>
                    <a:p>
                      <a:pPr algn="l"/>
                      <a:r>
                        <a:rPr lang="en-GB" sz="1200" b="0" i="0" dirty="0">
                          <a:latin typeface="Gill Sans" panose="020B0502020104020203" pitchFamily="34" charset="-79"/>
                          <a:cs typeface="Gill Sans" panose="020B0502020104020203" pitchFamily="34" charset="-79"/>
                        </a:rPr>
                        <a:t>13.</a:t>
                      </a:r>
                    </a:p>
                  </a:txBody>
                  <a:tcPr anchor="ctr"/>
                </a:tc>
                <a:extLst>
                  <a:ext uri="{0D108BD9-81ED-4DB2-BD59-A6C34878D82A}">
                    <a16:rowId xmlns:a16="http://schemas.microsoft.com/office/drawing/2014/main" val="1100873169"/>
                  </a:ext>
                </a:extLst>
              </a:tr>
              <a:tr h="370840">
                <a:tc>
                  <a:txBody>
                    <a:bodyPr/>
                    <a:lstStyle/>
                    <a:p>
                      <a:pPr algn="l"/>
                      <a:r>
                        <a:rPr lang="en-GB" sz="1200" b="0" i="0" dirty="0">
                          <a:latin typeface="Gill Sans" panose="020B0502020104020203" pitchFamily="34" charset="-79"/>
                          <a:cs typeface="Gill Sans" panose="020B0502020104020203" pitchFamily="34" charset="-79"/>
                        </a:rPr>
                        <a:t>14.</a:t>
                      </a:r>
                    </a:p>
                  </a:txBody>
                  <a:tcPr anchor="ctr"/>
                </a:tc>
                <a:extLst>
                  <a:ext uri="{0D108BD9-81ED-4DB2-BD59-A6C34878D82A}">
                    <a16:rowId xmlns:a16="http://schemas.microsoft.com/office/drawing/2014/main" val="2184792652"/>
                  </a:ext>
                </a:extLst>
              </a:tr>
              <a:tr h="370840">
                <a:tc>
                  <a:txBody>
                    <a:bodyPr/>
                    <a:lstStyle/>
                    <a:p>
                      <a:pPr algn="l"/>
                      <a:r>
                        <a:rPr lang="en-GB" sz="1200" b="0" i="0" dirty="0">
                          <a:latin typeface="Gill Sans" panose="020B0502020104020203" pitchFamily="34" charset="-79"/>
                          <a:cs typeface="Gill Sans" panose="020B0502020104020203" pitchFamily="34" charset="-79"/>
                        </a:rPr>
                        <a:t>15.</a:t>
                      </a:r>
                    </a:p>
                  </a:txBody>
                  <a:tcPr anchor="ctr"/>
                </a:tc>
                <a:extLst>
                  <a:ext uri="{0D108BD9-81ED-4DB2-BD59-A6C34878D82A}">
                    <a16:rowId xmlns:a16="http://schemas.microsoft.com/office/drawing/2014/main" val="406311305"/>
                  </a:ext>
                </a:extLst>
              </a:tr>
              <a:tr h="370840">
                <a:tc>
                  <a:txBody>
                    <a:bodyPr/>
                    <a:lstStyle/>
                    <a:p>
                      <a:pPr algn="l"/>
                      <a:r>
                        <a:rPr lang="en-GB" sz="1200" b="0" i="0" dirty="0">
                          <a:latin typeface="Gill Sans" panose="020B0502020104020203" pitchFamily="34" charset="-79"/>
                          <a:cs typeface="Gill Sans" panose="020B0502020104020203" pitchFamily="34" charset="-79"/>
                        </a:rPr>
                        <a:t>16.</a:t>
                      </a:r>
                    </a:p>
                  </a:txBody>
                  <a:tcPr anchor="ctr"/>
                </a:tc>
                <a:extLst>
                  <a:ext uri="{0D108BD9-81ED-4DB2-BD59-A6C34878D82A}">
                    <a16:rowId xmlns:a16="http://schemas.microsoft.com/office/drawing/2014/main" val="522453647"/>
                  </a:ext>
                </a:extLst>
              </a:tr>
              <a:tr h="370840">
                <a:tc>
                  <a:txBody>
                    <a:bodyPr/>
                    <a:lstStyle/>
                    <a:p>
                      <a:pPr algn="l"/>
                      <a:r>
                        <a:rPr lang="en-GB" sz="1200" b="0" i="0" dirty="0">
                          <a:latin typeface="Gill Sans" panose="020B0502020104020203" pitchFamily="34" charset="-79"/>
                          <a:cs typeface="Gill Sans" panose="020B0502020104020203" pitchFamily="34" charset="-79"/>
                        </a:rPr>
                        <a:t>17.</a:t>
                      </a:r>
                    </a:p>
                  </a:txBody>
                  <a:tcPr anchor="ctr"/>
                </a:tc>
                <a:extLst>
                  <a:ext uri="{0D108BD9-81ED-4DB2-BD59-A6C34878D82A}">
                    <a16:rowId xmlns:a16="http://schemas.microsoft.com/office/drawing/2014/main" val="1884708352"/>
                  </a:ext>
                </a:extLst>
              </a:tr>
              <a:tr h="370840">
                <a:tc>
                  <a:txBody>
                    <a:bodyPr/>
                    <a:lstStyle/>
                    <a:p>
                      <a:pPr algn="l"/>
                      <a:r>
                        <a:rPr lang="en-GB" sz="1200" b="0" i="0" dirty="0">
                          <a:latin typeface="Gill Sans" panose="020B0502020104020203" pitchFamily="34" charset="-79"/>
                          <a:cs typeface="Gill Sans" panose="020B0502020104020203" pitchFamily="34" charset="-79"/>
                        </a:rPr>
                        <a:t>18.</a:t>
                      </a:r>
                    </a:p>
                  </a:txBody>
                  <a:tcPr anchor="ctr"/>
                </a:tc>
                <a:extLst>
                  <a:ext uri="{0D108BD9-81ED-4DB2-BD59-A6C34878D82A}">
                    <a16:rowId xmlns:a16="http://schemas.microsoft.com/office/drawing/2014/main" val="2332781636"/>
                  </a:ext>
                </a:extLst>
              </a:tr>
              <a:tr h="370840">
                <a:tc>
                  <a:txBody>
                    <a:bodyPr/>
                    <a:lstStyle/>
                    <a:p>
                      <a:pPr algn="l"/>
                      <a:r>
                        <a:rPr lang="en-GB" sz="1200" b="0" i="0" dirty="0">
                          <a:latin typeface="Gill Sans" panose="020B0502020104020203" pitchFamily="34" charset="-79"/>
                          <a:cs typeface="Gill Sans" panose="020B0502020104020203" pitchFamily="34" charset="-79"/>
                        </a:rPr>
                        <a:t>19.</a:t>
                      </a:r>
                    </a:p>
                  </a:txBody>
                  <a:tcPr anchor="ctr"/>
                </a:tc>
                <a:extLst>
                  <a:ext uri="{0D108BD9-81ED-4DB2-BD59-A6C34878D82A}">
                    <a16:rowId xmlns:a16="http://schemas.microsoft.com/office/drawing/2014/main" val="2723152938"/>
                  </a:ext>
                </a:extLst>
              </a:tr>
              <a:tr h="370840">
                <a:tc>
                  <a:txBody>
                    <a:bodyPr/>
                    <a:lstStyle/>
                    <a:p>
                      <a:pPr algn="l"/>
                      <a:r>
                        <a:rPr lang="en-GB" sz="1200" b="0" i="0" dirty="0">
                          <a:latin typeface="Gill Sans" panose="020B0502020104020203" pitchFamily="34" charset="-79"/>
                          <a:cs typeface="Gill Sans" panose="020B0502020104020203" pitchFamily="34" charset="-79"/>
                        </a:rPr>
                        <a:t>20.</a:t>
                      </a:r>
                    </a:p>
                  </a:txBody>
                  <a:tcPr anchor="ctr"/>
                </a:tc>
                <a:extLst>
                  <a:ext uri="{0D108BD9-81ED-4DB2-BD59-A6C34878D82A}">
                    <a16:rowId xmlns:a16="http://schemas.microsoft.com/office/drawing/2014/main" val="1987145109"/>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_____/20</a:t>
                      </a:r>
                    </a:p>
                  </a:txBody>
                  <a:tcPr anchor="ctr"/>
                </a:tc>
                <a:extLst>
                  <a:ext uri="{0D108BD9-81ED-4DB2-BD59-A6C34878D82A}">
                    <a16:rowId xmlns:a16="http://schemas.microsoft.com/office/drawing/2014/main" val="2727081749"/>
                  </a:ext>
                </a:extLst>
              </a:tr>
            </a:tbl>
          </a:graphicData>
        </a:graphic>
      </p:graphicFrame>
      <p:sp>
        <p:nvSpPr>
          <p:cNvPr id="3" name="TextBox 2">
            <a:extLst>
              <a:ext uri="{FF2B5EF4-FFF2-40B4-BE49-F238E27FC236}">
                <a16:creationId xmlns:a16="http://schemas.microsoft.com/office/drawing/2014/main" id="{675D5B5D-A73A-A042-856A-C922A2B47DB3}"/>
              </a:ext>
            </a:extLst>
          </p:cNvPr>
          <p:cNvSpPr txBox="1"/>
          <p:nvPr/>
        </p:nvSpPr>
        <p:spPr>
          <a:xfrm>
            <a:off x="1181590" y="309967"/>
            <a:ext cx="4494820" cy="369332"/>
          </a:xfrm>
          <a:prstGeom prst="rect">
            <a:avLst/>
          </a:prstGeom>
          <a:noFill/>
        </p:spPr>
        <p:txBody>
          <a:bodyPr wrap="none" rtlCol="0">
            <a:spAutoFit/>
          </a:bodyPr>
          <a:lstStyle/>
          <a:p>
            <a:r>
              <a:rPr lang="en-GB" dirty="0"/>
              <a:t>Half-Termly 20 Question Review Test Template</a:t>
            </a:r>
          </a:p>
        </p:txBody>
      </p:sp>
    </p:spTree>
    <p:extLst>
      <p:ext uri="{BB962C8B-B14F-4D97-AF65-F5344CB8AC3E}">
        <p14:creationId xmlns:p14="http://schemas.microsoft.com/office/powerpoint/2010/main" val="187676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8" y="4477798"/>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2" y="4559692"/>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ADDITIONAL ACTIVITIES</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31120739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3583441-30FA-944B-B404-22F0C4E931C9}"/>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8C52FC7A-A8FA-4942-8FC2-CC094964E678}"/>
              </a:ext>
            </a:extLst>
          </p:cNvPr>
          <p:cNvSpPr/>
          <p:nvPr/>
        </p:nvSpPr>
        <p:spPr>
          <a:xfrm>
            <a:off x="-154241" y="138404"/>
            <a:ext cx="7141633" cy="954107"/>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Ideas and Strategies to use </a:t>
            </a:r>
          </a:p>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at Home</a:t>
            </a:r>
          </a:p>
        </p:txBody>
      </p:sp>
      <p:graphicFrame>
        <p:nvGraphicFramePr>
          <p:cNvPr id="2" name="Table 1">
            <a:extLst>
              <a:ext uri="{FF2B5EF4-FFF2-40B4-BE49-F238E27FC236}">
                <a16:creationId xmlns:a16="http://schemas.microsoft.com/office/drawing/2014/main" id="{D2C14461-8C6D-6D42-A136-F7D21DA407CB}"/>
              </a:ext>
            </a:extLst>
          </p:cNvPr>
          <p:cNvGraphicFramePr>
            <a:graphicFrameLocks noGrp="1"/>
          </p:cNvGraphicFramePr>
          <p:nvPr>
            <p:extLst>
              <p:ext uri="{D42A27DB-BD31-4B8C-83A1-F6EECF244321}">
                <p14:modId xmlns:p14="http://schemas.microsoft.com/office/powerpoint/2010/main" val="4218460434"/>
              </p:ext>
            </p:extLst>
          </p:nvPr>
        </p:nvGraphicFramePr>
        <p:xfrm>
          <a:off x="347133" y="1566333"/>
          <a:ext cx="6172200" cy="7713136"/>
        </p:xfrm>
        <a:graphic>
          <a:graphicData uri="http://schemas.openxmlformats.org/drawingml/2006/table">
            <a:tbl>
              <a:tblPr firstRow="1" bandRow="1">
                <a:tableStyleId>{5940675A-B579-460E-94D1-54222C63F5DA}</a:tableStyleId>
              </a:tblPr>
              <a:tblGrid>
                <a:gridCol w="2057400">
                  <a:extLst>
                    <a:ext uri="{9D8B030D-6E8A-4147-A177-3AD203B41FA5}">
                      <a16:colId xmlns:a16="http://schemas.microsoft.com/office/drawing/2014/main" val="712268820"/>
                    </a:ext>
                  </a:extLst>
                </a:gridCol>
                <a:gridCol w="2057400">
                  <a:extLst>
                    <a:ext uri="{9D8B030D-6E8A-4147-A177-3AD203B41FA5}">
                      <a16:colId xmlns:a16="http://schemas.microsoft.com/office/drawing/2014/main" val="3475606265"/>
                    </a:ext>
                  </a:extLst>
                </a:gridCol>
                <a:gridCol w="2057400">
                  <a:extLst>
                    <a:ext uri="{9D8B030D-6E8A-4147-A177-3AD203B41FA5}">
                      <a16:colId xmlns:a16="http://schemas.microsoft.com/office/drawing/2014/main" val="3958086816"/>
                    </a:ext>
                  </a:extLst>
                </a:gridCol>
              </a:tblGrid>
              <a:tr h="1928284">
                <a:tc>
                  <a:txBody>
                    <a:bodyPr/>
                    <a:lstStyle/>
                    <a:p>
                      <a:endParaRPr lang="en-GB" dirty="0"/>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128639953"/>
                  </a:ext>
                </a:extLst>
              </a:tr>
              <a:tr h="1928284">
                <a:tc>
                  <a:txBody>
                    <a:bodyPr/>
                    <a:lstStyle/>
                    <a:p>
                      <a:endParaRPr lang="en-GB"/>
                    </a:p>
                  </a:txBody>
                  <a:tcPr/>
                </a:tc>
                <a:tc>
                  <a:txBody>
                    <a:bodyPr/>
                    <a:lstStyle/>
                    <a:p>
                      <a:endParaRPr lang="en-GB" dirty="0"/>
                    </a:p>
                  </a:txBody>
                  <a:tcPr/>
                </a:tc>
                <a:tc>
                  <a:txBody>
                    <a:bodyPr/>
                    <a:lstStyle/>
                    <a:p>
                      <a:endParaRPr lang="en-GB"/>
                    </a:p>
                  </a:txBody>
                  <a:tcPr/>
                </a:tc>
                <a:extLst>
                  <a:ext uri="{0D108BD9-81ED-4DB2-BD59-A6C34878D82A}">
                    <a16:rowId xmlns:a16="http://schemas.microsoft.com/office/drawing/2014/main" val="719819589"/>
                  </a:ext>
                </a:extLst>
              </a:tr>
              <a:tr h="1928284">
                <a:tc>
                  <a:txBody>
                    <a:bodyPr/>
                    <a:lstStyle/>
                    <a:p>
                      <a:endParaRPr lang="en-GB"/>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1296885915"/>
                  </a:ext>
                </a:extLst>
              </a:tr>
              <a:tr h="1928284">
                <a:tc>
                  <a:txBody>
                    <a:bodyPr/>
                    <a:lstStyle/>
                    <a:p>
                      <a:endParaRPr lang="en-GB" dirty="0"/>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64819249"/>
                  </a:ext>
                </a:extLst>
              </a:tr>
            </a:tbl>
          </a:graphicData>
        </a:graphic>
      </p:graphicFrame>
      <p:pic>
        <p:nvPicPr>
          <p:cNvPr id="6" name="Picture 5">
            <a:extLst>
              <a:ext uri="{FF2B5EF4-FFF2-40B4-BE49-F238E27FC236}">
                <a16:creationId xmlns:a16="http://schemas.microsoft.com/office/drawing/2014/main" id="{2BCC17DD-C258-0A4D-80DF-7AD660E21EA3}"/>
              </a:ext>
            </a:extLst>
          </p:cNvPr>
          <p:cNvPicPr>
            <a:picLocks noChangeAspect="1"/>
          </p:cNvPicPr>
          <p:nvPr/>
        </p:nvPicPr>
        <p:blipFill>
          <a:blip r:embed="rId2"/>
          <a:stretch>
            <a:fillRect/>
          </a:stretch>
        </p:blipFill>
        <p:spPr>
          <a:xfrm>
            <a:off x="423335" y="1636769"/>
            <a:ext cx="1912306" cy="1241900"/>
          </a:xfrm>
          <a:prstGeom prst="rect">
            <a:avLst/>
          </a:prstGeom>
          <a:ln>
            <a:solidFill>
              <a:schemeClr val="tx1"/>
            </a:solidFill>
          </a:ln>
        </p:spPr>
      </p:pic>
      <p:pic>
        <p:nvPicPr>
          <p:cNvPr id="7" name="Picture 6">
            <a:extLst>
              <a:ext uri="{FF2B5EF4-FFF2-40B4-BE49-F238E27FC236}">
                <a16:creationId xmlns:a16="http://schemas.microsoft.com/office/drawing/2014/main" id="{03E2BE49-C219-4D4E-9F28-BCC87AAE7BF8}"/>
              </a:ext>
            </a:extLst>
          </p:cNvPr>
          <p:cNvPicPr>
            <a:picLocks noChangeAspect="1"/>
          </p:cNvPicPr>
          <p:nvPr/>
        </p:nvPicPr>
        <p:blipFill rotWithShape="1">
          <a:blip r:embed="rId3"/>
          <a:srcRect b="11919"/>
          <a:stretch/>
        </p:blipFill>
        <p:spPr>
          <a:xfrm>
            <a:off x="2472847" y="1636769"/>
            <a:ext cx="1912306" cy="1195900"/>
          </a:xfrm>
          <a:prstGeom prst="rect">
            <a:avLst/>
          </a:prstGeom>
          <a:ln>
            <a:solidFill>
              <a:schemeClr val="tx1"/>
            </a:solidFill>
          </a:ln>
        </p:spPr>
      </p:pic>
      <p:pic>
        <p:nvPicPr>
          <p:cNvPr id="8" name="Picture 7">
            <a:extLst>
              <a:ext uri="{FF2B5EF4-FFF2-40B4-BE49-F238E27FC236}">
                <a16:creationId xmlns:a16="http://schemas.microsoft.com/office/drawing/2014/main" id="{3EE392C7-D372-0845-AAD4-BCFC96F5C7B1}"/>
              </a:ext>
            </a:extLst>
          </p:cNvPr>
          <p:cNvPicPr>
            <a:picLocks noChangeAspect="1"/>
          </p:cNvPicPr>
          <p:nvPr/>
        </p:nvPicPr>
        <p:blipFill rotWithShape="1">
          <a:blip r:embed="rId4"/>
          <a:srcRect t="4697"/>
          <a:stretch/>
        </p:blipFill>
        <p:spPr>
          <a:xfrm>
            <a:off x="4673888" y="1585970"/>
            <a:ext cx="1624441" cy="1429048"/>
          </a:xfrm>
          <a:prstGeom prst="rect">
            <a:avLst/>
          </a:prstGeom>
        </p:spPr>
      </p:pic>
      <p:pic>
        <p:nvPicPr>
          <p:cNvPr id="9" name="Picture 8">
            <a:extLst>
              <a:ext uri="{FF2B5EF4-FFF2-40B4-BE49-F238E27FC236}">
                <a16:creationId xmlns:a16="http://schemas.microsoft.com/office/drawing/2014/main" id="{B2D917D7-C8A6-384F-8721-89972D1AD2F3}"/>
              </a:ext>
            </a:extLst>
          </p:cNvPr>
          <p:cNvPicPr>
            <a:picLocks noChangeAspect="1"/>
          </p:cNvPicPr>
          <p:nvPr/>
        </p:nvPicPr>
        <p:blipFill>
          <a:blip r:embed="rId5"/>
          <a:stretch>
            <a:fillRect/>
          </a:stretch>
        </p:blipFill>
        <p:spPr>
          <a:xfrm>
            <a:off x="423335" y="3559168"/>
            <a:ext cx="1912306" cy="1433619"/>
          </a:xfrm>
          <a:prstGeom prst="rect">
            <a:avLst/>
          </a:prstGeom>
          <a:ln>
            <a:solidFill>
              <a:schemeClr val="tx1"/>
            </a:solidFill>
          </a:ln>
        </p:spPr>
      </p:pic>
      <p:pic>
        <p:nvPicPr>
          <p:cNvPr id="10" name="Picture 9">
            <a:extLst>
              <a:ext uri="{FF2B5EF4-FFF2-40B4-BE49-F238E27FC236}">
                <a16:creationId xmlns:a16="http://schemas.microsoft.com/office/drawing/2014/main" id="{2FADE85A-681D-4544-BA65-7EF1E1CC1462}"/>
              </a:ext>
            </a:extLst>
          </p:cNvPr>
          <p:cNvPicPr>
            <a:picLocks noChangeAspect="1"/>
          </p:cNvPicPr>
          <p:nvPr/>
        </p:nvPicPr>
        <p:blipFill>
          <a:blip r:embed="rId6"/>
          <a:stretch>
            <a:fillRect/>
          </a:stretch>
        </p:blipFill>
        <p:spPr>
          <a:xfrm>
            <a:off x="2544233" y="3552535"/>
            <a:ext cx="1769533" cy="1300607"/>
          </a:xfrm>
          <a:prstGeom prst="rect">
            <a:avLst/>
          </a:prstGeom>
          <a:ln>
            <a:solidFill>
              <a:schemeClr val="tx1"/>
            </a:solidFill>
          </a:ln>
        </p:spPr>
      </p:pic>
      <p:sp>
        <p:nvSpPr>
          <p:cNvPr id="11" name="TextBox 10">
            <a:extLst>
              <a:ext uri="{FF2B5EF4-FFF2-40B4-BE49-F238E27FC236}">
                <a16:creationId xmlns:a16="http://schemas.microsoft.com/office/drawing/2014/main" id="{C32ED215-1803-014B-A5C8-2246E483E573}"/>
              </a:ext>
            </a:extLst>
          </p:cNvPr>
          <p:cNvSpPr txBox="1"/>
          <p:nvPr/>
        </p:nvSpPr>
        <p:spPr>
          <a:xfrm>
            <a:off x="278522" y="1061393"/>
            <a:ext cx="6291609" cy="523220"/>
          </a:xfrm>
          <a:prstGeom prst="rect">
            <a:avLst/>
          </a:prstGeom>
          <a:noFill/>
        </p:spPr>
        <p:txBody>
          <a:bodyPr wrap="square" rtlCol="0">
            <a:spAutoFit/>
          </a:bodyPr>
          <a:lstStyle/>
          <a:p>
            <a:pPr algn="ctr"/>
            <a:r>
              <a:rPr lang="en-GB" sz="1400" dirty="0">
                <a:latin typeface="Gill Sans" panose="020B0502020104020203" pitchFamily="34" charset="-79"/>
                <a:cs typeface="Gill Sans" panose="020B0502020104020203" pitchFamily="34" charset="-79"/>
              </a:rPr>
              <a:t>With very little effort, you can provide some really engaging and memorable spelling activities at home.</a:t>
            </a:r>
          </a:p>
        </p:txBody>
      </p:sp>
      <p:sp>
        <p:nvSpPr>
          <p:cNvPr id="12" name="TextBox 11">
            <a:extLst>
              <a:ext uri="{FF2B5EF4-FFF2-40B4-BE49-F238E27FC236}">
                <a16:creationId xmlns:a16="http://schemas.microsoft.com/office/drawing/2014/main" id="{676A63F6-B4F4-A441-BE14-BD957E94A54D}"/>
              </a:ext>
            </a:extLst>
          </p:cNvPr>
          <p:cNvSpPr txBox="1"/>
          <p:nvPr/>
        </p:nvSpPr>
        <p:spPr>
          <a:xfrm>
            <a:off x="596461" y="2983225"/>
            <a:ext cx="1566054" cy="446276"/>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Use </a:t>
            </a:r>
            <a:r>
              <a:rPr lang="en-GB" sz="1200" dirty="0">
                <a:latin typeface="Gill Sans" panose="020B0502020104020203" pitchFamily="34" charset="-79"/>
                <a:cs typeface="Gill Sans" panose="020B0502020104020203" pitchFamily="34" charset="-79"/>
              </a:rPr>
              <a:t>Scrabble</a:t>
            </a:r>
            <a:r>
              <a:rPr lang="en-GB" sz="1100" dirty="0">
                <a:latin typeface="Gill Sans" panose="020B0502020104020203" pitchFamily="34" charset="-79"/>
                <a:cs typeface="Gill Sans" panose="020B0502020104020203" pitchFamily="34" charset="-79"/>
              </a:rPr>
              <a:t> letters to spell out words.</a:t>
            </a:r>
          </a:p>
        </p:txBody>
      </p:sp>
      <p:sp>
        <p:nvSpPr>
          <p:cNvPr id="13" name="TextBox 12">
            <a:extLst>
              <a:ext uri="{FF2B5EF4-FFF2-40B4-BE49-F238E27FC236}">
                <a16:creationId xmlns:a16="http://schemas.microsoft.com/office/drawing/2014/main" id="{D5DC66BC-B630-4B4C-AFB3-4F2759D023BA}"/>
              </a:ext>
            </a:extLst>
          </p:cNvPr>
          <p:cNvSpPr txBox="1"/>
          <p:nvPr/>
        </p:nvSpPr>
        <p:spPr>
          <a:xfrm>
            <a:off x="2472847" y="2878669"/>
            <a:ext cx="1912305"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Create a collection of rocks with the alphabet painted on them to spell with.</a:t>
            </a:r>
          </a:p>
        </p:txBody>
      </p:sp>
      <p:sp>
        <p:nvSpPr>
          <p:cNvPr id="14" name="TextBox 13">
            <a:extLst>
              <a:ext uri="{FF2B5EF4-FFF2-40B4-BE49-F238E27FC236}">
                <a16:creationId xmlns:a16="http://schemas.microsoft.com/office/drawing/2014/main" id="{45A4AE23-FE05-3644-8888-7F676B5D00F1}"/>
              </a:ext>
            </a:extLst>
          </p:cNvPr>
          <p:cNvSpPr txBox="1"/>
          <p:nvPr/>
        </p:nvSpPr>
        <p:spPr>
          <a:xfrm>
            <a:off x="4703081" y="3015018"/>
            <a:ext cx="1566054" cy="430887"/>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Use a tray of sand to mark spellings in it.</a:t>
            </a:r>
          </a:p>
        </p:txBody>
      </p:sp>
      <p:sp>
        <p:nvSpPr>
          <p:cNvPr id="15" name="TextBox 14">
            <a:extLst>
              <a:ext uri="{FF2B5EF4-FFF2-40B4-BE49-F238E27FC236}">
                <a16:creationId xmlns:a16="http://schemas.microsoft.com/office/drawing/2014/main" id="{6F49B8BB-E5AA-8B43-B3D5-BB0121AC9DA5}"/>
              </a:ext>
            </a:extLst>
          </p:cNvPr>
          <p:cNvSpPr txBox="1"/>
          <p:nvPr/>
        </p:nvSpPr>
        <p:spPr>
          <a:xfrm>
            <a:off x="364066" y="5004474"/>
            <a:ext cx="1988508" cy="430887"/>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A spurt of shaving cream spread out, then get spelling.</a:t>
            </a:r>
          </a:p>
        </p:txBody>
      </p:sp>
      <p:sp>
        <p:nvSpPr>
          <p:cNvPr id="16" name="TextBox 15">
            <a:extLst>
              <a:ext uri="{FF2B5EF4-FFF2-40B4-BE49-F238E27FC236}">
                <a16:creationId xmlns:a16="http://schemas.microsoft.com/office/drawing/2014/main" id="{B58C5045-0BF8-FB4B-B456-815CE54ED864}"/>
              </a:ext>
            </a:extLst>
          </p:cNvPr>
          <p:cNvSpPr txBox="1"/>
          <p:nvPr/>
        </p:nvSpPr>
        <p:spPr>
          <a:xfrm>
            <a:off x="2430072" y="4912771"/>
            <a:ext cx="1988508" cy="430887"/>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Use magnetic or plastic letters as a practical spelling resource.</a:t>
            </a:r>
          </a:p>
        </p:txBody>
      </p:sp>
      <p:pic>
        <p:nvPicPr>
          <p:cNvPr id="18" name="Picture 17">
            <a:extLst>
              <a:ext uri="{FF2B5EF4-FFF2-40B4-BE49-F238E27FC236}">
                <a16:creationId xmlns:a16="http://schemas.microsoft.com/office/drawing/2014/main" id="{AF9C2A97-57F8-0145-8C15-4BD79610B03C}"/>
              </a:ext>
            </a:extLst>
          </p:cNvPr>
          <p:cNvPicPr>
            <a:picLocks noChangeAspect="1"/>
          </p:cNvPicPr>
          <p:nvPr/>
        </p:nvPicPr>
        <p:blipFill>
          <a:blip r:embed="rId7"/>
          <a:stretch>
            <a:fillRect/>
          </a:stretch>
        </p:blipFill>
        <p:spPr>
          <a:xfrm>
            <a:off x="4532741" y="3602406"/>
            <a:ext cx="1816100" cy="1117600"/>
          </a:xfrm>
          <a:prstGeom prst="rect">
            <a:avLst/>
          </a:prstGeom>
        </p:spPr>
      </p:pic>
      <p:sp>
        <p:nvSpPr>
          <p:cNvPr id="19" name="TextBox 18">
            <a:extLst>
              <a:ext uri="{FF2B5EF4-FFF2-40B4-BE49-F238E27FC236}">
                <a16:creationId xmlns:a16="http://schemas.microsoft.com/office/drawing/2014/main" id="{A2FACD7A-E439-A047-9DC5-FD416FA428B3}"/>
              </a:ext>
            </a:extLst>
          </p:cNvPr>
          <p:cNvSpPr txBox="1"/>
          <p:nvPr/>
        </p:nvSpPr>
        <p:spPr>
          <a:xfrm>
            <a:off x="4496078" y="4842641"/>
            <a:ext cx="1988508"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Why not act out your spellings or give each word a memorable action.</a:t>
            </a:r>
          </a:p>
        </p:txBody>
      </p:sp>
      <p:pic>
        <p:nvPicPr>
          <p:cNvPr id="20" name="Picture 19">
            <a:extLst>
              <a:ext uri="{FF2B5EF4-FFF2-40B4-BE49-F238E27FC236}">
                <a16:creationId xmlns:a16="http://schemas.microsoft.com/office/drawing/2014/main" id="{B4097630-256D-FD45-88C8-6B752B41DC26}"/>
              </a:ext>
            </a:extLst>
          </p:cNvPr>
          <p:cNvPicPr>
            <a:picLocks noChangeAspect="1"/>
          </p:cNvPicPr>
          <p:nvPr/>
        </p:nvPicPr>
        <p:blipFill>
          <a:blip r:embed="rId8"/>
          <a:stretch>
            <a:fillRect/>
          </a:stretch>
        </p:blipFill>
        <p:spPr>
          <a:xfrm>
            <a:off x="425429" y="5466609"/>
            <a:ext cx="1910211" cy="1268826"/>
          </a:xfrm>
          <a:prstGeom prst="rect">
            <a:avLst/>
          </a:prstGeom>
          <a:ln>
            <a:solidFill>
              <a:schemeClr val="tx1"/>
            </a:solidFill>
          </a:ln>
        </p:spPr>
      </p:pic>
      <p:sp>
        <p:nvSpPr>
          <p:cNvPr id="21" name="TextBox 20">
            <a:extLst>
              <a:ext uri="{FF2B5EF4-FFF2-40B4-BE49-F238E27FC236}">
                <a16:creationId xmlns:a16="http://schemas.microsoft.com/office/drawing/2014/main" id="{C72FE7D3-7FA0-6144-92F8-3D2AA6D340A8}"/>
              </a:ext>
            </a:extLst>
          </p:cNvPr>
          <p:cNvSpPr txBox="1"/>
          <p:nvPr/>
        </p:nvSpPr>
        <p:spPr>
          <a:xfrm>
            <a:off x="385234" y="6843094"/>
            <a:ext cx="1988508" cy="430887"/>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Write the spellings out in alphabetical order.</a:t>
            </a:r>
          </a:p>
        </p:txBody>
      </p:sp>
      <p:pic>
        <p:nvPicPr>
          <p:cNvPr id="23" name="Picture 22">
            <a:extLst>
              <a:ext uri="{FF2B5EF4-FFF2-40B4-BE49-F238E27FC236}">
                <a16:creationId xmlns:a16="http://schemas.microsoft.com/office/drawing/2014/main" id="{1808A03A-6858-F849-AE52-711C047C651A}"/>
              </a:ext>
            </a:extLst>
          </p:cNvPr>
          <p:cNvPicPr>
            <a:picLocks noChangeAspect="1"/>
          </p:cNvPicPr>
          <p:nvPr/>
        </p:nvPicPr>
        <p:blipFill rotWithShape="1">
          <a:blip r:embed="rId9"/>
          <a:srcRect b="12033"/>
          <a:stretch/>
        </p:blipFill>
        <p:spPr>
          <a:xfrm>
            <a:off x="2472847" y="5466609"/>
            <a:ext cx="1910210" cy="1309887"/>
          </a:xfrm>
          <a:prstGeom prst="rect">
            <a:avLst/>
          </a:prstGeom>
          <a:ln>
            <a:solidFill>
              <a:schemeClr val="tx1"/>
            </a:solidFill>
          </a:ln>
        </p:spPr>
      </p:pic>
      <p:sp>
        <p:nvSpPr>
          <p:cNvPr id="24" name="TextBox 23">
            <a:extLst>
              <a:ext uri="{FF2B5EF4-FFF2-40B4-BE49-F238E27FC236}">
                <a16:creationId xmlns:a16="http://schemas.microsoft.com/office/drawing/2014/main" id="{A1BC85B0-D0E7-D44C-AD2B-A4D110EA214B}"/>
              </a:ext>
            </a:extLst>
          </p:cNvPr>
          <p:cNvSpPr txBox="1"/>
          <p:nvPr/>
        </p:nvSpPr>
        <p:spPr>
          <a:xfrm>
            <a:off x="2422321" y="6791056"/>
            <a:ext cx="1988508"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Write the spellings on coloured notes, then stick them around the house. Spell when you see.</a:t>
            </a:r>
          </a:p>
        </p:txBody>
      </p:sp>
      <p:pic>
        <p:nvPicPr>
          <p:cNvPr id="25" name="Picture 24">
            <a:extLst>
              <a:ext uri="{FF2B5EF4-FFF2-40B4-BE49-F238E27FC236}">
                <a16:creationId xmlns:a16="http://schemas.microsoft.com/office/drawing/2014/main" id="{2EEC6524-77BF-2C47-AD02-F3C282803237}"/>
              </a:ext>
            </a:extLst>
          </p:cNvPr>
          <p:cNvPicPr>
            <a:picLocks noChangeAspect="1"/>
          </p:cNvPicPr>
          <p:nvPr/>
        </p:nvPicPr>
        <p:blipFill>
          <a:blip r:embed="rId10"/>
          <a:stretch>
            <a:fillRect/>
          </a:stretch>
        </p:blipFill>
        <p:spPr>
          <a:xfrm>
            <a:off x="4596705" y="5563911"/>
            <a:ext cx="1778805" cy="778885"/>
          </a:xfrm>
          <a:prstGeom prst="rect">
            <a:avLst/>
          </a:prstGeom>
        </p:spPr>
      </p:pic>
      <p:sp>
        <p:nvSpPr>
          <p:cNvPr id="26" name="TextBox 25">
            <a:extLst>
              <a:ext uri="{FF2B5EF4-FFF2-40B4-BE49-F238E27FC236}">
                <a16:creationId xmlns:a16="http://schemas.microsoft.com/office/drawing/2014/main" id="{F91AF1BB-8C08-B54A-AD87-CEA5E36635B4}"/>
              </a:ext>
            </a:extLst>
          </p:cNvPr>
          <p:cNvSpPr txBox="1"/>
          <p:nvPr/>
        </p:nvSpPr>
        <p:spPr>
          <a:xfrm>
            <a:off x="4491853" y="6482604"/>
            <a:ext cx="1988508" cy="769441"/>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Use a printable paper keyboard to type spellings and practise your keyboard skills. Or use a computer to type spellings.</a:t>
            </a:r>
          </a:p>
        </p:txBody>
      </p:sp>
      <p:pic>
        <p:nvPicPr>
          <p:cNvPr id="27" name="Picture 26">
            <a:extLst>
              <a:ext uri="{FF2B5EF4-FFF2-40B4-BE49-F238E27FC236}">
                <a16:creationId xmlns:a16="http://schemas.microsoft.com/office/drawing/2014/main" id="{1CCD8826-B610-3347-ACFC-DE63C2212E9E}"/>
              </a:ext>
            </a:extLst>
          </p:cNvPr>
          <p:cNvPicPr>
            <a:picLocks noChangeAspect="1"/>
          </p:cNvPicPr>
          <p:nvPr/>
        </p:nvPicPr>
        <p:blipFill>
          <a:blip r:embed="rId11"/>
          <a:stretch>
            <a:fillRect/>
          </a:stretch>
        </p:blipFill>
        <p:spPr>
          <a:xfrm>
            <a:off x="438203" y="7391220"/>
            <a:ext cx="1868899" cy="1232390"/>
          </a:xfrm>
          <a:prstGeom prst="rect">
            <a:avLst/>
          </a:prstGeom>
          <a:ln>
            <a:solidFill>
              <a:schemeClr val="tx1"/>
            </a:solidFill>
          </a:ln>
        </p:spPr>
      </p:pic>
      <p:sp>
        <p:nvSpPr>
          <p:cNvPr id="28" name="TextBox 27">
            <a:extLst>
              <a:ext uri="{FF2B5EF4-FFF2-40B4-BE49-F238E27FC236}">
                <a16:creationId xmlns:a16="http://schemas.microsoft.com/office/drawing/2014/main" id="{41BD14CF-4593-374E-BB9F-9CC6223CAB6F}"/>
              </a:ext>
            </a:extLst>
          </p:cNvPr>
          <p:cNvSpPr txBox="1"/>
          <p:nvPr/>
        </p:nvSpPr>
        <p:spPr>
          <a:xfrm>
            <a:off x="385234" y="8642316"/>
            <a:ext cx="1988508"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Get creative, use paints to write the spellings on some old wallpaper!</a:t>
            </a:r>
          </a:p>
        </p:txBody>
      </p:sp>
      <p:pic>
        <p:nvPicPr>
          <p:cNvPr id="29" name="Picture 28">
            <a:extLst>
              <a:ext uri="{FF2B5EF4-FFF2-40B4-BE49-F238E27FC236}">
                <a16:creationId xmlns:a16="http://schemas.microsoft.com/office/drawing/2014/main" id="{769F45EA-295B-9949-84AE-FF848FC47B07}"/>
              </a:ext>
            </a:extLst>
          </p:cNvPr>
          <p:cNvPicPr>
            <a:picLocks noChangeAspect="1"/>
          </p:cNvPicPr>
          <p:nvPr/>
        </p:nvPicPr>
        <p:blipFill>
          <a:blip r:embed="rId12"/>
          <a:stretch>
            <a:fillRect/>
          </a:stretch>
        </p:blipFill>
        <p:spPr>
          <a:xfrm>
            <a:off x="2453486" y="7436268"/>
            <a:ext cx="1994599" cy="1016356"/>
          </a:xfrm>
          <a:prstGeom prst="rect">
            <a:avLst/>
          </a:prstGeom>
        </p:spPr>
      </p:pic>
      <p:sp>
        <p:nvSpPr>
          <p:cNvPr id="30" name="TextBox 29">
            <a:extLst>
              <a:ext uri="{FF2B5EF4-FFF2-40B4-BE49-F238E27FC236}">
                <a16:creationId xmlns:a16="http://schemas.microsoft.com/office/drawing/2014/main" id="{66F6D854-2705-CF42-A2F4-654C1188687D}"/>
              </a:ext>
            </a:extLst>
          </p:cNvPr>
          <p:cNvSpPr txBox="1"/>
          <p:nvPr/>
        </p:nvSpPr>
        <p:spPr>
          <a:xfrm>
            <a:off x="2472288" y="8569024"/>
            <a:ext cx="1988508"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Grab some chalks and get outside in the fresh air! Mark the ground and spell!</a:t>
            </a:r>
          </a:p>
        </p:txBody>
      </p:sp>
      <p:pic>
        <p:nvPicPr>
          <p:cNvPr id="31" name="Picture 30">
            <a:extLst>
              <a:ext uri="{FF2B5EF4-FFF2-40B4-BE49-F238E27FC236}">
                <a16:creationId xmlns:a16="http://schemas.microsoft.com/office/drawing/2014/main" id="{0F37E2FF-7D66-8B46-B7CF-6E99286332E2}"/>
              </a:ext>
            </a:extLst>
          </p:cNvPr>
          <p:cNvPicPr>
            <a:picLocks noChangeAspect="1"/>
          </p:cNvPicPr>
          <p:nvPr/>
        </p:nvPicPr>
        <p:blipFill>
          <a:blip r:embed="rId13"/>
          <a:stretch>
            <a:fillRect/>
          </a:stretch>
        </p:blipFill>
        <p:spPr>
          <a:xfrm>
            <a:off x="4533482" y="7391220"/>
            <a:ext cx="1905000" cy="1066800"/>
          </a:xfrm>
          <a:prstGeom prst="rect">
            <a:avLst/>
          </a:prstGeom>
          <a:ln>
            <a:solidFill>
              <a:schemeClr val="tx1"/>
            </a:solidFill>
          </a:ln>
        </p:spPr>
      </p:pic>
      <p:sp>
        <p:nvSpPr>
          <p:cNvPr id="32" name="TextBox 31">
            <a:extLst>
              <a:ext uri="{FF2B5EF4-FFF2-40B4-BE49-F238E27FC236}">
                <a16:creationId xmlns:a16="http://schemas.microsoft.com/office/drawing/2014/main" id="{A7C0973A-82A9-2447-AA42-B24F731E2BCA}"/>
              </a:ext>
            </a:extLst>
          </p:cNvPr>
          <p:cNvSpPr txBox="1"/>
          <p:nvPr/>
        </p:nvSpPr>
        <p:spPr>
          <a:xfrm>
            <a:off x="4491728" y="8568662"/>
            <a:ext cx="1988508"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Why not use your spellings to create a funny and interesting story! </a:t>
            </a:r>
          </a:p>
        </p:txBody>
      </p:sp>
    </p:spTree>
    <p:extLst>
      <p:ext uri="{BB962C8B-B14F-4D97-AF65-F5344CB8AC3E}">
        <p14:creationId xmlns:p14="http://schemas.microsoft.com/office/powerpoint/2010/main" val="6188158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74BB7B5-8E24-364C-87AF-9DB540172B85}"/>
              </a:ext>
            </a:extLst>
          </p:cNvPr>
          <p:cNvSpPr txBox="1"/>
          <p:nvPr/>
        </p:nvSpPr>
        <p:spPr>
          <a:xfrm>
            <a:off x="267655" y="692976"/>
            <a:ext cx="4686722" cy="646331"/>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Spell your word in pyramid. Start with the first letter at the top, then the first and second underneath, then the first, second and third underneath, and so on.</a:t>
            </a:r>
          </a:p>
        </p:txBody>
      </p:sp>
      <p:sp>
        <p:nvSpPr>
          <p:cNvPr id="3" name="Rectangle 2">
            <a:extLst>
              <a:ext uri="{FF2B5EF4-FFF2-40B4-BE49-F238E27FC236}">
                <a16:creationId xmlns:a16="http://schemas.microsoft.com/office/drawing/2014/main" id="{8409906C-97C7-0E47-B374-DEB0A43E90A0}"/>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A7857174-380D-4543-9CE2-20A5AE83DCCC}"/>
              </a:ext>
            </a:extLst>
          </p:cNvPr>
          <p:cNvSpPr/>
          <p:nvPr/>
        </p:nvSpPr>
        <p:spPr>
          <a:xfrm>
            <a:off x="-808446" y="190443"/>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Pyramids Activity</a:t>
            </a:r>
          </a:p>
        </p:txBody>
      </p:sp>
      <p:pic>
        <p:nvPicPr>
          <p:cNvPr id="2" name="Picture 1">
            <a:extLst>
              <a:ext uri="{FF2B5EF4-FFF2-40B4-BE49-F238E27FC236}">
                <a16:creationId xmlns:a16="http://schemas.microsoft.com/office/drawing/2014/main" id="{154C8756-2D09-D344-95B4-9A62AA07BA90}"/>
              </a:ext>
            </a:extLst>
          </p:cNvPr>
          <p:cNvPicPr>
            <a:picLocks noChangeAspect="1"/>
          </p:cNvPicPr>
          <p:nvPr/>
        </p:nvPicPr>
        <p:blipFill>
          <a:blip r:embed="rId2"/>
          <a:stretch>
            <a:fillRect/>
          </a:stretch>
        </p:blipFill>
        <p:spPr>
          <a:xfrm>
            <a:off x="5040085" y="264670"/>
            <a:ext cx="1550260" cy="1109405"/>
          </a:xfrm>
          <a:prstGeom prst="rect">
            <a:avLst/>
          </a:prstGeom>
        </p:spPr>
      </p:pic>
      <p:grpSp>
        <p:nvGrpSpPr>
          <p:cNvPr id="17" name="Group 16">
            <a:extLst>
              <a:ext uri="{FF2B5EF4-FFF2-40B4-BE49-F238E27FC236}">
                <a16:creationId xmlns:a16="http://schemas.microsoft.com/office/drawing/2014/main" id="{EE37761C-EA4A-2844-9B2D-3DEB5ACEEAA8}"/>
              </a:ext>
            </a:extLst>
          </p:cNvPr>
          <p:cNvGrpSpPr/>
          <p:nvPr/>
        </p:nvGrpSpPr>
        <p:grpSpPr>
          <a:xfrm>
            <a:off x="379030" y="1374075"/>
            <a:ext cx="1154232" cy="1296287"/>
            <a:chOff x="319557" y="1657815"/>
            <a:chExt cx="1154232" cy="1296287"/>
          </a:xfrm>
        </p:grpSpPr>
        <p:sp>
          <p:nvSpPr>
            <p:cNvPr id="6" name="TextBox 5">
              <a:extLst>
                <a:ext uri="{FF2B5EF4-FFF2-40B4-BE49-F238E27FC236}">
                  <a16:creationId xmlns:a16="http://schemas.microsoft.com/office/drawing/2014/main" id="{ABE2899D-70A0-E84C-B352-5A75C140DA62}"/>
                </a:ext>
              </a:extLst>
            </p:cNvPr>
            <p:cNvSpPr txBox="1"/>
            <p:nvPr/>
          </p:nvSpPr>
          <p:spPr>
            <a:xfrm>
              <a:off x="750849" y="1657815"/>
              <a:ext cx="31611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c</a:t>
              </a:r>
            </a:p>
          </p:txBody>
        </p:sp>
        <p:sp>
          <p:nvSpPr>
            <p:cNvPr id="7" name="TextBox 6">
              <a:extLst>
                <a:ext uri="{FF2B5EF4-FFF2-40B4-BE49-F238E27FC236}">
                  <a16:creationId xmlns:a16="http://schemas.microsoft.com/office/drawing/2014/main" id="{0BEEEDFA-2D5A-8F4D-BDC5-9A5EA5C53FCB}"/>
                </a:ext>
              </a:extLst>
            </p:cNvPr>
            <p:cNvSpPr txBox="1"/>
            <p:nvPr/>
          </p:nvSpPr>
          <p:spPr>
            <a:xfrm>
              <a:off x="608021" y="1921727"/>
              <a:ext cx="31611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c</a:t>
              </a:r>
            </a:p>
          </p:txBody>
        </p:sp>
        <p:sp>
          <p:nvSpPr>
            <p:cNvPr id="8" name="TextBox 7">
              <a:extLst>
                <a:ext uri="{FF2B5EF4-FFF2-40B4-BE49-F238E27FC236}">
                  <a16:creationId xmlns:a16="http://schemas.microsoft.com/office/drawing/2014/main" id="{28F0C459-67D4-6F44-A085-10C6749B45F2}"/>
                </a:ext>
              </a:extLst>
            </p:cNvPr>
            <p:cNvSpPr txBox="1"/>
            <p:nvPr/>
          </p:nvSpPr>
          <p:spPr>
            <a:xfrm>
              <a:off x="893677" y="1921727"/>
              <a:ext cx="330540"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a</a:t>
              </a:r>
            </a:p>
          </p:txBody>
        </p:sp>
        <p:sp>
          <p:nvSpPr>
            <p:cNvPr id="10" name="TextBox 9">
              <a:extLst>
                <a:ext uri="{FF2B5EF4-FFF2-40B4-BE49-F238E27FC236}">
                  <a16:creationId xmlns:a16="http://schemas.microsoft.com/office/drawing/2014/main" id="{29DD187F-5B95-7E44-BA9B-8C66826C3C19}"/>
                </a:ext>
              </a:extLst>
            </p:cNvPr>
            <p:cNvSpPr txBox="1"/>
            <p:nvPr/>
          </p:nvSpPr>
          <p:spPr>
            <a:xfrm>
              <a:off x="465193" y="2240235"/>
              <a:ext cx="31611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c</a:t>
              </a:r>
            </a:p>
          </p:txBody>
        </p:sp>
        <p:sp>
          <p:nvSpPr>
            <p:cNvPr id="11" name="TextBox 10">
              <a:extLst>
                <a:ext uri="{FF2B5EF4-FFF2-40B4-BE49-F238E27FC236}">
                  <a16:creationId xmlns:a16="http://schemas.microsoft.com/office/drawing/2014/main" id="{9A17868E-847E-7043-A99A-D85C5F923D60}"/>
                </a:ext>
              </a:extLst>
            </p:cNvPr>
            <p:cNvSpPr txBox="1"/>
            <p:nvPr/>
          </p:nvSpPr>
          <p:spPr>
            <a:xfrm>
              <a:off x="748439" y="2239256"/>
              <a:ext cx="330540"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a</a:t>
              </a:r>
            </a:p>
          </p:txBody>
        </p:sp>
        <p:sp>
          <p:nvSpPr>
            <p:cNvPr id="12" name="TextBox 11">
              <a:extLst>
                <a:ext uri="{FF2B5EF4-FFF2-40B4-BE49-F238E27FC236}">
                  <a16:creationId xmlns:a16="http://schemas.microsoft.com/office/drawing/2014/main" id="{395DD0F6-4DED-1046-B73E-EC5F39832F56}"/>
                </a:ext>
              </a:extLst>
            </p:cNvPr>
            <p:cNvSpPr txBox="1"/>
            <p:nvPr/>
          </p:nvSpPr>
          <p:spPr>
            <a:xfrm>
              <a:off x="1031685" y="2238277"/>
              <a:ext cx="311304"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r</a:t>
              </a:r>
            </a:p>
          </p:txBody>
        </p:sp>
        <p:sp>
          <p:nvSpPr>
            <p:cNvPr id="13" name="TextBox 12">
              <a:extLst>
                <a:ext uri="{FF2B5EF4-FFF2-40B4-BE49-F238E27FC236}">
                  <a16:creationId xmlns:a16="http://schemas.microsoft.com/office/drawing/2014/main" id="{8F8A1DF5-D128-6545-9E7E-07DFCA91D794}"/>
                </a:ext>
              </a:extLst>
            </p:cNvPr>
            <p:cNvSpPr txBox="1"/>
            <p:nvPr/>
          </p:nvSpPr>
          <p:spPr>
            <a:xfrm>
              <a:off x="319557" y="2553992"/>
              <a:ext cx="31611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c</a:t>
              </a:r>
            </a:p>
          </p:txBody>
        </p:sp>
        <p:sp>
          <p:nvSpPr>
            <p:cNvPr id="14" name="TextBox 13">
              <a:extLst>
                <a:ext uri="{FF2B5EF4-FFF2-40B4-BE49-F238E27FC236}">
                  <a16:creationId xmlns:a16="http://schemas.microsoft.com/office/drawing/2014/main" id="{65D61683-3C1F-FC48-8796-00D5CC29C537}"/>
                </a:ext>
              </a:extLst>
            </p:cNvPr>
            <p:cNvSpPr txBox="1"/>
            <p:nvPr/>
          </p:nvSpPr>
          <p:spPr>
            <a:xfrm>
              <a:off x="594085" y="2553013"/>
              <a:ext cx="330540"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a</a:t>
              </a:r>
            </a:p>
          </p:txBody>
        </p:sp>
        <p:sp>
          <p:nvSpPr>
            <p:cNvPr id="15" name="TextBox 14">
              <a:extLst>
                <a:ext uri="{FF2B5EF4-FFF2-40B4-BE49-F238E27FC236}">
                  <a16:creationId xmlns:a16="http://schemas.microsoft.com/office/drawing/2014/main" id="{2BAC38B8-DD26-E449-A6F1-2C5492BF0C80}"/>
                </a:ext>
              </a:extLst>
            </p:cNvPr>
            <p:cNvSpPr txBox="1"/>
            <p:nvPr/>
          </p:nvSpPr>
          <p:spPr>
            <a:xfrm>
              <a:off x="896076" y="2553013"/>
              <a:ext cx="311304"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r</a:t>
              </a:r>
            </a:p>
          </p:txBody>
        </p:sp>
        <p:sp>
          <p:nvSpPr>
            <p:cNvPr id="16" name="TextBox 15">
              <a:extLst>
                <a:ext uri="{FF2B5EF4-FFF2-40B4-BE49-F238E27FC236}">
                  <a16:creationId xmlns:a16="http://schemas.microsoft.com/office/drawing/2014/main" id="{67843FA7-875A-1A40-9E2E-ADB90154B686}"/>
                </a:ext>
              </a:extLst>
            </p:cNvPr>
            <p:cNvSpPr txBox="1"/>
            <p:nvPr/>
          </p:nvSpPr>
          <p:spPr>
            <a:xfrm>
              <a:off x="1168897" y="2553013"/>
              <a:ext cx="30489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t</a:t>
              </a:r>
            </a:p>
          </p:txBody>
        </p:sp>
      </p:grpSp>
    </p:spTree>
    <p:extLst>
      <p:ext uri="{BB962C8B-B14F-4D97-AF65-F5344CB8AC3E}">
        <p14:creationId xmlns:p14="http://schemas.microsoft.com/office/powerpoint/2010/main" val="37592347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0BE534C-C859-D142-AFC0-FCCAFA0162E0}"/>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F02F2CE5-4B37-1346-A385-9041690A6CD7}"/>
              </a:ext>
            </a:extLst>
          </p:cNvPr>
          <p:cNvSpPr/>
          <p:nvPr/>
        </p:nvSpPr>
        <p:spPr>
          <a:xfrm>
            <a:off x="-808446" y="190443"/>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Stickman Spelling Activity</a:t>
            </a:r>
          </a:p>
        </p:txBody>
      </p:sp>
      <p:pic>
        <p:nvPicPr>
          <p:cNvPr id="2" name="Picture 1">
            <a:extLst>
              <a:ext uri="{FF2B5EF4-FFF2-40B4-BE49-F238E27FC236}">
                <a16:creationId xmlns:a16="http://schemas.microsoft.com/office/drawing/2014/main" id="{E21BC476-3F1B-894B-8EF6-4CD2F4B2AD65}"/>
              </a:ext>
            </a:extLst>
          </p:cNvPr>
          <p:cNvPicPr>
            <a:picLocks noChangeAspect="1"/>
          </p:cNvPicPr>
          <p:nvPr/>
        </p:nvPicPr>
        <p:blipFill>
          <a:blip r:embed="rId2"/>
          <a:stretch>
            <a:fillRect/>
          </a:stretch>
        </p:blipFill>
        <p:spPr>
          <a:xfrm>
            <a:off x="5211336" y="190443"/>
            <a:ext cx="1359519" cy="675484"/>
          </a:xfrm>
          <a:prstGeom prst="rect">
            <a:avLst/>
          </a:prstGeom>
        </p:spPr>
      </p:pic>
      <p:sp>
        <p:nvSpPr>
          <p:cNvPr id="6" name="TextBox 5">
            <a:extLst>
              <a:ext uri="{FF2B5EF4-FFF2-40B4-BE49-F238E27FC236}">
                <a16:creationId xmlns:a16="http://schemas.microsoft.com/office/drawing/2014/main" id="{43C46801-D717-D04A-85FA-DBD7B3C2E583}"/>
              </a:ext>
            </a:extLst>
          </p:cNvPr>
          <p:cNvSpPr txBox="1"/>
          <p:nvPr/>
        </p:nvSpPr>
        <p:spPr>
          <a:xfrm>
            <a:off x="286946" y="627202"/>
            <a:ext cx="4686722" cy="276999"/>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out your spellings and add stickmen to the word where possible.</a:t>
            </a:r>
          </a:p>
        </p:txBody>
      </p:sp>
      <p:grpSp>
        <p:nvGrpSpPr>
          <p:cNvPr id="26" name="Group 25">
            <a:extLst>
              <a:ext uri="{FF2B5EF4-FFF2-40B4-BE49-F238E27FC236}">
                <a16:creationId xmlns:a16="http://schemas.microsoft.com/office/drawing/2014/main" id="{45396D3D-09B2-B54E-9888-B07CE10FE8D3}"/>
              </a:ext>
            </a:extLst>
          </p:cNvPr>
          <p:cNvGrpSpPr/>
          <p:nvPr/>
        </p:nvGrpSpPr>
        <p:grpSpPr>
          <a:xfrm>
            <a:off x="426807" y="1036408"/>
            <a:ext cx="1149610" cy="923330"/>
            <a:chOff x="1018478" y="1628078"/>
            <a:chExt cx="1149610" cy="923330"/>
          </a:xfrm>
        </p:grpSpPr>
        <p:sp>
          <p:nvSpPr>
            <p:cNvPr id="7" name="TextBox 6">
              <a:extLst>
                <a:ext uri="{FF2B5EF4-FFF2-40B4-BE49-F238E27FC236}">
                  <a16:creationId xmlns:a16="http://schemas.microsoft.com/office/drawing/2014/main" id="{5D9B9591-0FAD-D94B-91DE-40C8E87AFE62}"/>
                </a:ext>
              </a:extLst>
            </p:cNvPr>
            <p:cNvSpPr txBox="1"/>
            <p:nvPr/>
          </p:nvSpPr>
          <p:spPr>
            <a:xfrm>
              <a:off x="1018478" y="1628078"/>
              <a:ext cx="1149610" cy="461665"/>
            </a:xfrm>
            <a:prstGeom prst="rect">
              <a:avLst/>
            </a:prstGeom>
            <a:noFill/>
          </p:spPr>
          <p:txBody>
            <a:bodyPr wrap="none" rtlCol="0">
              <a:spAutoFit/>
            </a:bodyPr>
            <a:lstStyle/>
            <a:p>
              <a:r>
                <a:rPr lang="en-GB" sz="2400" dirty="0"/>
                <a:t>football</a:t>
              </a:r>
            </a:p>
          </p:txBody>
        </p:sp>
        <p:cxnSp>
          <p:nvCxnSpPr>
            <p:cNvPr id="9" name="Straight Connector 8">
              <a:extLst>
                <a:ext uri="{FF2B5EF4-FFF2-40B4-BE49-F238E27FC236}">
                  <a16:creationId xmlns:a16="http://schemas.microsoft.com/office/drawing/2014/main" id="{6EC5DC3C-EE6F-7B41-BC20-587F575ECD5C}"/>
                </a:ext>
              </a:extLst>
            </p:cNvPr>
            <p:cNvCxnSpPr/>
            <p:nvPr/>
          </p:nvCxnSpPr>
          <p:spPr>
            <a:xfrm>
              <a:off x="1278673" y="1947746"/>
              <a:ext cx="0" cy="386576"/>
            </a:xfrm>
            <a:prstGeom prst="line">
              <a:avLst/>
            </a:prstGeom>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a16="http://schemas.microsoft.com/office/drawing/2014/main" id="{9A7E6DEA-07ED-AB4B-96F2-005E0E14D72F}"/>
                </a:ext>
              </a:extLst>
            </p:cNvPr>
            <p:cNvCxnSpPr/>
            <p:nvPr/>
          </p:nvCxnSpPr>
          <p:spPr>
            <a:xfrm flipH="1">
              <a:off x="1200150" y="2089743"/>
              <a:ext cx="78523" cy="51291"/>
            </a:xfrm>
            <a:prstGeom prst="line">
              <a:avLst/>
            </a:prstGeom>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C40373A7-90AA-714B-9361-F0E27F60FA57}"/>
                </a:ext>
              </a:extLst>
            </p:cNvPr>
            <p:cNvCxnSpPr/>
            <p:nvPr/>
          </p:nvCxnSpPr>
          <p:spPr>
            <a:xfrm>
              <a:off x="1200150" y="2141034"/>
              <a:ext cx="44450" cy="45353"/>
            </a:xfrm>
            <a:prstGeom prst="line">
              <a:avLst/>
            </a:prstGeom>
          </p:spPr>
          <p:style>
            <a:lnRef idx="1">
              <a:schemeClr val="dk1"/>
            </a:lnRef>
            <a:fillRef idx="0">
              <a:schemeClr val="dk1"/>
            </a:fillRef>
            <a:effectRef idx="0">
              <a:schemeClr val="dk1"/>
            </a:effectRef>
            <a:fontRef idx="minor">
              <a:schemeClr val="tx1"/>
            </a:fontRef>
          </p:style>
        </p:cxnSp>
        <p:cxnSp>
          <p:nvCxnSpPr>
            <p:cNvPr id="15" name="Straight Connector 14">
              <a:extLst>
                <a:ext uri="{FF2B5EF4-FFF2-40B4-BE49-F238E27FC236}">
                  <a16:creationId xmlns:a16="http://schemas.microsoft.com/office/drawing/2014/main" id="{18FB76A5-0745-F14E-B7F3-D185561885BB}"/>
                </a:ext>
              </a:extLst>
            </p:cNvPr>
            <p:cNvCxnSpPr/>
            <p:nvPr/>
          </p:nvCxnSpPr>
          <p:spPr>
            <a:xfrm>
              <a:off x="1278672" y="2089743"/>
              <a:ext cx="78525" cy="73967"/>
            </a:xfrm>
            <a:prstGeom prst="line">
              <a:avLst/>
            </a:prstGeom>
          </p:spPr>
          <p:style>
            <a:lnRef idx="1">
              <a:schemeClr val="dk1"/>
            </a:lnRef>
            <a:fillRef idx="0">
              <a:schemeClr val="dk1"/>
            </a:fillRef>
            <a:effectRef idx="0">
              <a:schemeClr val="dk1"/>
            </a:effectRef>
            <a:fontRef idx="minor">
              <a:schemeClr val="tx1"/>
            </a:fontRef>
          </p:style>
        </p:cxnSp>
        <p:cxnSp>
          <p:nvCxnSpPr>
            <p:cNvPr id="17" name="Straight Connector 16">
              <a:extLst>
                <a:ext uri="{FF2B5EF4-FFF2-40B4-BE49-F238E27FC236}">
                  <a16:creationId xmlns:a16="http://schemas.microsoft.com/office/drawing/2014/main" id="{40317EDD-3E59-EE48-B211-DE3F6E7C8088}"/>
                </a:ext>
              </a:extLst>
            </p:cNvPr>
            <p:cNvCxnSpPr/>
            <p:nvPr/>
          </p:nvCxnSpPr>
          <p:spPr>
            <a:xfrm flipV="1">
              <a:off x="1357196" y="2115388"/>
              <a:ext cx="42979" cy="4832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9" name="Straight Connector 18">
              <a:extLst>
                <a:ext uri="{FF2B5EF4-FFF2-40B4-BE49-F238E27FC236}">
                  <a16:creationId xmlns:a16="http://schemas.microsoft.com/office/drawing/2014/main" id="{02E04B37-5A30-8E49-B817-F03971295170}"/>
                </a:ext>
              </a:extLst>
            </p:cNvPr>
            <p:cNvCxnSpPr/>
            <p:nvPr/>
          </p:nvCxnSpPr>
          <p:spPr>
            <a:xfrm flipH="1">
              <a:off x="1200149" y="2334322"/>
              <a:ext cx="74071" cy="94553"/>
            </a:xfrm>
            <a:prstGeom prst="line">
              <a:avLst/>
            </a:prstGeom>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42A67815-A570-DC44-BB9F-3724E863A00B}"/>
                </a:ext>
              </a:extLst>
            </p:cNvPr>
            <p:cNvCxnSpPr/>
            <p:nvPr/>
          </p:nvCxnSpPr>
          <p:spPr>
            <a:xfrm flipH="1" flipV="1">
              <a:off x="1114715" y="2388226"/>
              <a:ext cx="88610" cy="37060"/>
            </a:xfrm>
            <a:prstGeom prst="line">
              <a:avLst/>
            </a:prstGeom>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93F67F55-9E01-024A-A650-2FFC52C5EC86}"/>
                </a:ext>
              </a:extLst>
            </p:cNvPr>
            <p:cNvCxnSpPr/>
            <p:nvPr/>
          </p:nvCxnSpPr>
          <p:spPr>
            <a:xfrm>
              <a:off x="1274220" y="2334322"/>
              <a:ext cx="82976" cy="72328"/>
            </a:xfrm>
            <a:prstGeom prst="line">
              <a:avLst/>
            </a:prstGeom>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6606F1BB-F549-9B4A-9872-AC6391962886}"/>
                </a:ext>
              </a:extLst>
            </p:cNvPr>
            <p:cNvCxnSpPr/>
            <p:nvPr/>
          </p:nvCxnSpPr>
          <p:spPr>
            <a:xfrm>
              <a:off x="1357196" y="2406756"/>
              <a:ext cx="21489" cy="144652"/>
            </a:xfrm>
            <a:prstGeom prst="line">
              <a:avLst/>
            </a:prstGeom>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29315741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808C507-431C-FE4C-9C89-766FBA008D51}"/>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EEC45A5E-C3D9-B54F-9518-33510F756733}"/>
              </a:ext>
            </a:extLst>
          </p:cNvPr>
          <p:cNvSpPr/>
          <p:nvPr/>
        </p:nvSpPr>
        <p:spPr>
          <a:xfrm>
            <a:off x="-1201116" y="411498"/>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Word Jumble Activity</a:t>
            </a:r>
          </a:p>
        </p:txBody>
      </p:sp>
      <p:graphicFrame>
        <p:nvGraphicFramePr>
          <p:cNvPr id="2" name="Table 1">
            <a:extLst>
              <a:ext uri="{FF2B5EF4-FFF2-40B4-BE49-F238E27FC236}">
                <a16:creationId xmlns:a16="http://schemas.microsoft.com/office/drawing/2014/main" id="{89B79AC1-C478-9849-A33C-682D5BBA548B}"/>
              </a:ext>
            </a:extLst>
          </p:cNvPr>
          <p:cNvGraphicFramePr>
            <a:graphicFrameLocks noGrp="1"/>
          </p:cNvGraphicFramePr>
          <p:nvPr/>
        </p:nvGraphicFramePr>
        <p:xfrm>
          <a:off x="295835" y="1264021"/>
          <a:ext cx="6266332" cy="8274427"/>
        </p:xfrm>
        <a:graphic>
          <a:graphicData uri="http://schemas.openxmlformats.org/drawingml/2006/table">
            <a:tbl>
              <a:tblPr firstRow="1" bandRow="1">
                <a:tableStyleId>{5940675A-B579-460E-94D1-54222C63F5DA}</a:tableStyleId>
              </a:tblPr>
              <a:tblGrid>
                <a:gridCol w="1566583">
                  <a:extLst>
                    <a:ext uri="{9D8B030D-6E8A-4147-A177-3AD203B41FA5}">
                      <a16:colId xmlns:a16="http://schemas.microsoft.com/office/drawing/2014/main" val="1165828649"/>
                    </a:ext>
                  </a:extLst>
                </a:gridCol>
                <a:gridCol w="1566583">
                  <a:extLst>
                    <a:ext uri="{9D8B030D-6E8A-4147-A177-3AD203B41FA5}">
                      <a16:colId xmlns:a16="http://schemas.microsoft.com/office/drawing/2014/main" val="148905344"/>
                    </a:ext>
                  </a:extLst>
                </a:gridCol>
                <a:gridCol w="1566583">
                  <a:extLst>
                    <a:ext uri="{9D8B030D-6E8A-4147-A177-3AD203B41FA5}">
                      <a16:colId xmlns:a16="http://schemas.microsoft.com/office/drawing/2014/main" val="3022779405"/>
                    </a:ext>
                  </a:extLst>
                </a:gridCol>
                <a:gridCol w="1566583">
                  <a:extLst>
                    <a:ext uri="{9D8B030D-6E8A-4147-A177-3AD203B41FA5}">
                      <a16:colId xmlns:a16="http://schemas.microsoft.com/office/drawing/2014/main" val="1767034647"/>
                    </a:ext>
                  </a:extLst>
                </a:gridCol>
              </a:tblGrid>
              <a:tr h="1182061">
                <a:tc>
                  <a:txBody>
                    <a:bodyPr/>
                    <a:lstStyle/>
                    <a:p>
                      <a:pPr algn="ctr"/>
                      <a:r>
                        <a:rPr lang="en-GB" sz="3200" b="0" i="0" dirty="0">
                          <a:latin typeface="Gill Sans" panose="020B0502020104020203" pitchFamily="34" charset="-79"/>
                          <a:cs typeface="Gill Sans" panose="020B0502020104020203" pitchFamily="34" charset="-79"/>
                        </a:rPr>
                        <a:t>F</a:t>
                      </a:r>
                    </a:p>
                  </a:txBody>
                  <a:tcPr anchor="ctr"/>
                </a:tc>
                <a:tc>
                  <a:txBody>
                    <a:bodyPr/>
                    <a:lstStyle/>
                    <a:p>
                      <a:pPr algn="ctr"/>
                      <a:r>
                        <a:rPr lang="en-GB" sz="3200" b="0" i="0" dirty="0">
                          <a:latin typeface="Gill Sans" panose="020B0502020104020203" pitchFamily="34" charset="-79"/>
                          <a:cs typeface="Gill Sans" panose="020B0502020104020203" pitchFamily="34" charset="-79"/>
                        </a:rPr>
                        <a:t>N</a:t>
                      </a:r>
                    </a:p>
                  </a:txBody>
                  <a:tcPr anchor="ctr"/>
                </a:tc>
                <a:tc>
                  <a:txBody>
                    <a:bodyPr/>
                    <a:lstStyle/>
                    <a:p>
                      <a:pPr algn="ctr"/>
                      <a:r>
                        <a:rPr lang="en-GB" sz="3200" b="0" i="0" dirty="0">
                          <a:latin typeface="Gill Sans" panose="020B0502020104020203" pitchFamily="34" charset="-79"/>
                          <a:cs typeface="Gill Sans" panose="020B0502020104020203" pitchFamily="34" charset="-79"/>
                        </a:rPr>
                        <a:t>G</a:t>
                      </a:r>
                    </a:p>
                  </a:txBody>
                  <a:tcPr anchor="ctr"/>
                </a:tc>
                <a:tc>
                  <a:txBody>
                    <a:bodyPr/>
                    <a:lstStyle/>
                    <a:p>
                      <a:pPr algn="ctr"/>
                      <a:r>
                        <a:rPr lang="en-GB" sz="3200" b="0" i="0" dirty="0">
                          <a:latin typeface="Gill Sans" panose="020B0502020104020203" pitchFamily="34" charset="-79"/>
                          <a:cs typeface="Gill Sans" panose="020B0502020104020203" pitchFamily="34" charset="-79"/>
                        </a:rPr>
                        <a:t>T</a:t>
                      </a:r>
                    </a:p>
                  </a:txBody>
                  <a:tcPr anchor="ctr"/>
                </a:tc>
                <a:extLst>
                  <a:ext uri="{0D108BD9-81ED-4DB2-BD59-A6C34878D82A}">
                    <a16:rowId xmlns:a16="http://schemas.microsoft.com/office/drawing/2014/main" val="3618192738"/>
                  </a:ext>
                </a:extLst>
              </a:tr>
              <a:tr h="1182061">
                <a:tc>
                  <a:txBody>
                    <a:bodyPr/>
                    <a:lstStyle/>
                    <a:p>
                      <a:pPr algn="ctr"/>
                      <a:r>
                        <a:rPr lang="en-GB" sz="3200" b="0" i="0" dirty="0">
                          <a:latin typeface="Gill Sans" panose="020B0502020104020203" pitchFamily="34" charset="-79"/>
                          <a:cs typeface="Gill Sans" panose="020B0502020104020203" pitchFamily="34" charset="-79"/>
                        </a:rPr>
                        <a:t>R</a:t>
                      </a:r>
                    </a:p>
                  </a:txBody>
                  <a:tcPr anchor="ctr"/>
                </a:tc>
                <a:tc>
                  <a:txBody>
                    <a:bodyPr/>
                    <a:lstStyle/>
                    <a:p>
                      <a:pPr algn="ctr"/>
                      <a:r>
                        <a:rPr lang="en-GB" sz="3200" b="0" i="0" dirty="0">
                          <a:latin typeface="Gill Sans" panose="020B0502020104020203" pitchFamily="34" charset="-79"/>
                          <a:cs typeface="Gill Sans" panose="020B0502020104020203" pitchFamily="34" charset="-79"/>
                        </a:rPr>
                        <a:t>X</a:t>
                      </a:r>
                    </a:p>
                  </a:txBody>
                  <a:tcPr anchor="ctr"/>
                </a:tc>
                <a:tc>
                  <a:txBody>
                    <a:bodyPr/>
                    <a:lstStyle/>
                    <a:p>
                      <a:pPr algn="ctr"/>
                      <a:r>
                        <a:rPr lang="en-GB" sz="3200" b="0" i="0" dirty="0">
                          <a:latin typeface="Gill Sans" panose="020B0502020104020203" pitchFamily="34" charset="-79"/>
                          <a:cs typeface="Gill Sans" panose="020B0502020104020203" pitchFamily="34" charset="-79"/>
                        </a:rPr>
                        <a:t>U</a:t>
                      </a:r>
                    </a:p>
                  </a:txBody>
                  <a:tcPr anchor="ctr"/>
                </a:tc>
                <a:tc>
                  <a:txBody>
                    <a:bodyPr/>
                    <a:lstStyle/>
                    <a:p>
                      <a:pPr algn="ctr"/>
                      <a:r>
                        <a:rPr lang="en-GB" sz="3200" b="0" i="0" dirty="0">
                          <a:latin typeface="Gill Sans" panose="020B0502020104020203" pitchFamily="34" charset="-79"/>
                          <a:cs typeface="Gill Sans" panose="020B0502020104020203" pitchFamily="34" charset="-79"/>
                        </a:rPr>
                        <a:t>H</a:t>
                      </a:r>
                    </a:p>
                  </a:txBody>
                  <a:tcPr anchor="ctr"/>
                </a:tc>
                <a:extLst>
                  <a:ext uri="{0D108BD9-81ED-4DB2-BD59-A6C34878D82A}">
                    <a16:rowId xmlns:a16="http://schemas.microsoft.com/office/drawing/2014/main" val="2845094627"/>
                  </a:ext>
                </a:extLst>
              </a:tr>
              <a:tr h="1182061">
                <a:tc>
                  <a:txBody>
                    <a:bodyPr/>
                    <a:lstStyle/>
                    <a:p>
                      <a:pPr algn="ctr"/>
                      <a:r>
                        <a:rPr lang="en-GB" sz="3200" b="0" i="0" dirty="0">
                          <a:latin typeface="Gill Sans" panose="020B0502020104020203" pitchFamily="34" charset="-79"/>
                          <a:cs typeface="Gill Sans" panose="020B0502020104020203" pitchFamily="34" charset="-79"/>
                        </a:rPr>
                        <a:t>J</a:t>
                      </a:r>
                    </a:p>
                  </a:txBody>
                  <a:tcPr anchor="ctr"/>
                </a:tc>
                <a:tc>
                  <a:txBody>
                    <a:bodyPr/>
                    <a:lstStyle/>
                    <a:p>
                      <a:pPr algn="ctr"/>
                      <a:r>
                        <a:rPr lang="en-GB" sz="3200" b="0" i="0" dirty="0">
                          <a:latin typeface="Gill Sans" panose="020B0502020104020203" pitchFamily="34" charset="-79"/>
                          <a:cs typeface="Gill Sans" panose="020B0502020104020203" pitchFamily="34" charset="-79"/>
                        </a:rPr>
                        <a:t>Q</a:t>
                      </a:r>
                    </a:p>
                  </a:txBody>
                  <a:tcPr anchor="ctr"/>
                </a:tc>
                <a:tc>
                  <a:txBody>
                    <a:bodyPr/>
                    <a:lstStyle/>
                    <a:p>
                      <a:pPr algn="ctr"/>
                      <a:r>
                        <a:rPr lang="en-GB" sz="3200" b="0" i="0" dirty="0">
                          <a:latin typeface="Gill Sans" panose="020B0502020104020203" pitchFamily="34" charset="-79"/>
                          <a:cs typeface="Gill Sans" panose="020B0502020104020203" pitchFamily="34" charset="-79"/>
                        </a:rPr>
                        <a:t>D</a:t>
                      </a:r>
                    </a:p>
                  </a:txBody>
                  <a:tcPr anchor="ctr"/>
                </a:tc>
                <a:tc>
                  <a:txBody>
                    <a:bodyPr/>
                    <a:lstStyle/>
                    <a:p>
                      <a:pPr algn="ctr"/>
                      <a:r>
                        <a:rPr lang="en-GB" sz="3200" b="0" i="0" dirty="0">
                          <a:latin typeface="Gill Sans" panose="020B0502020104020203" pitchFamily="34" charset="-79"/>
                          <a:cs typeface="Gill Sans" panose="020B0502020104020203" pitchFamily="34" charset="-79"/>
                        </a:rPr>
                        <a:t>M</a:t>
                      </a:r>
                    </a:p>
                  </a:txBody>
                  <a:tcPr anchor="ctr"/>
                </a:tc>
                <a:extLst>
                  <a:ext uri="{0D108BD9-81ED-4DB2-BD59-A6C34878D82A}">
                    <a16:rowId xmlns:a16="http://schemas.microsoft.com/office/drawing/2014/main" val="3897847757"/>
                  </a:ext>
                </a:extLst>
              </a:tr>
              <a:tr h="1182061">
                <a:tc>
                  <a:txBody>
                    <a:bodyPr/>
                    <a:lstStyle/>
                    <a:p>
                      <a:pPr algn="ctr"/>
                      <a:r>
                        <a:rPr lang="en-GB" sz="3200" b="0" i="0" dirty="0">
                          <a:latin typeface="Gill Sans" panose="020B0502020104020203" pitchFamily="34" charset="-79"/>
                          <a:cs typeface="Gill Sans" panose="020B0502020104020203" pitchFamily="34" charset="-79"/>
                        </a:rPr>
                        <a:t>C</a:t>
                      </a:r>
                    </a:p>
                  </a:txBody>
                  <a:tcPr anchor="ctr"/>
                </a:tc>
                <a:tc>
                  <a:txBody>
                    <a:bodyPr/>
                    <a:lstStyle/>
                    <a:p>
                      <a:pPr algn="ctr"/>
                      <a:r>
                        <a:rPr lang="en-GB" sz="3200" b="0" i="0" dirty="0">
                          <a:latin typeface="Gill Sans" panose="020B0502020104020203" pitchFamily="34" charset="-79"/>
                          <a:cs typeface="Gill Sans" panose="020B0502020104020203" pitchFamily="34" charset="-79"/>
                        </a:rPr>
                        <a:t>W</a:t>
                      </a:r>
                    </a:p>
                  </a:txBody>
                  <a:tcPr anchor="ctr"/>
                </a:tc>
                <a:tc>
                  <a:txBody>
                    <a:bodyPr/>
                    <a:lstStyle/>
                    <a:p>
                      <a:pPr algn="ctr"/>
                      <a:r>
                        <a:rPr lang="en-GB" sz="3200" b="0" i="0" dirty="0">
                          <a:latin typeface="Gill Sans" panose="020B0502020104020203" pitchFamily="34" charset="-79"/>
                          <a:cs typeface="Gill Sans" panose="020B0502020104020203" pitchFamily="34" charset="-79"/>
                        </a:rPr>
                        <a:t>L</a:t>
                      </a:r>
                    </a:p>
                  </a:txBody>
                  <a:tcPr anchor="ctr"/>
                </a:tc>
                <a:tc>
                  <a:txBody>
                    <a:bodyPr/>
                    <a:lstStyle/>
                    <a:p>
                      <a:pPr algn="ctr"/>
                      <a:r>
                        <a:rPr lang="en-GB" sz="3200" b="0" i="0" dirty="0">
                          <a:latin typeface="Gill Sans" panose="020B0502020104020203" pitchFamily="34" charset="-79"/>
                          <a:cs typeface="Gill Sans" panose="020B0502020104020203" pitchFamily="34" charset="-79"/>
                        </a:rPr>
                        <a:t>Y</a:t>
                      </a:r>
                    </a:p>
                  </a:txBody>
                  <a:tcPr anchor="ctr"/>
                </a:tc>
                <a:extLst>
                  <a:ext uri="{0D108BD9-81ED-4DB2-BD59-A6C34878D82A}">
                    <a16:rowId xmlns:a16="http://schemas.microsoft.com/office/drawing/2014/main" val="1999657847"/>
                  </a:ext>
                </a:extLst>
              </a:tr>
              <a:tr h="1182061">
                <a:tc>
                  <a:txBody>
                    <a:bodyPr/>
                    <a:lstStyle/>
                    <a:p>
                      <a:pPr algn="ctr"/>
                      <a:r>
                        <a:rPr lang="en-GB" sz="3200" b="0" i="0" dirty="0">
                          <a:latin typeface="Gill Sans" panose="020B0502020104020203" pitchFamily="34" charset="-79"/>
                          <a:cs typeface="Gill Sans" panose="020B0502020104020203" pitchFamily="34" charset="-79"/>
                        </a:rPr>
                        <a:t>I</a:t>
                      </a:r>
                    </a:p>
                  </a:txBody>
                  <a:tcPr anchor="ctr"/>
                </a:tc>
                <a:tc>
                  <a:txBody>
                    <a:bodyPr/>
                    <a:lstStyle/>
                    <a:p>
                      <a:pPr algn="ctr"/>
                      <a:r>
                        <a:rPr lang="en-GB" sz="3200" b="0" i="0" dirty="0">
                          <a:latin typeface="Gill Sans" panose="020B0502020104020203" pitchFamily="34" charset="-79"/>
                          <a:cs typeface="Gill Sans" panose="020B0502020104020203" pitchFamily="34" charset="-79"/>
                        </a:rPr>
                        <a:t>P</a:t>
                      </a:r>
                    </a:p>
                  </a:txBody>
                  <a:tcPr anchor="ctr"/>
                </a:tc>
                <a:tc>
                  <a:txBody>
                    <a:bodyPr/>
                    <a:lstStyle/>
                    <a:p>
                      <a:pPr algn="ctr"/>
                      <a:r>
                        <a:rPr lang="en-GB" sz="3200" b="0" i="0" dirty="0">
                          <a:latin typeface="Gill Sans" panose="020B0502020104020203" pitchFamily="34" charset="-79"/>
                          <a:cs typeface="Gill Sans" panose="020B0502020104020203" pitchFamily="34" charset="-79"/>
                        </a:rPr>
                        <a:t>B</a:t>
                      </a:r>
                    </a:p>
                  </a:txBody>
                  <a:tcPr anchor="ctr"/>
                </a:tc>
                <a:tc>
                  <a:txBody>
                    <a:bodyPr/>
                    <a:lstStyle/>
                    <a:p>
                      <a:pPr algn="ctr"/>
                      <a:r>
                        <a:rPr lang="en-GB" sz="3200" b="0" i="0" dirty="0">
                          <a:latin typeface="Gill Sans" panose="020B0502020104020203" pitchFamily="34" charset="-79"/>
                          <a:cs typeface="Gill Sans" panose="020B0502020104020203" pitchFamily="34" charset="-79"/>
                        </a:rPr>
                        <a:t>S</a:t>
                      </a:r>
                    </a:p>
                  </a:txBody>
                  <a:tcPr anchor="ctr"/>
                </a:tc>
                <a:extLst>
                  <a:ext uri="{0D108BD9-81ED-4DB2-BD59-A6C34878D82A}">
                    <a16:rowId xmlns:a16="http://schemas.microsoft.com/office/drawing/2014/main" val="352546313"/>
                  </a:ext>
                </a:extLst>
              </a:tr>
              <a:tr h="1182061">
                <a:tc>
                  <a:txBody>
                    <a:bodyPr/>
                    <a:lstStyle/>
                    <a:p>
                      <a:pPr algn="ctr"/>
                      <a:r>
                        <a:rPr lang="en-GB" sz="3200" b="0" i="0" dirty="0">
                          <a:latin typeface="Gill Sans" panose="020B0502020104020203" pitchFamily="34" charset="-79"/>
                          <a:cs typeface="Gill Sans" panose="020B0502020104020203" pitchFamily="34" charset="-79"/>
                        </a:rPr>
                        <a:t>V</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b="0" i="0" dirty="0">
                          <a:latin typeface="Gill Sans" panose="020B0502020104020203" pitchFamily="34" charset="-79"/>
                          <a:cs typeface="Gill Sans" panose="020B0502020104020203" pitchFamily="34" charset="-79"/>
                        </a:rPr>
                        <a:t>A</a:t>
                      </a:r>
                    </a:p>
                  </a:txBody>
                  <a:tcPr anchor="ctr"/>
                </a:tc>
                <a:tc>
                  <a:txBody>
                    <a:bodyPr/>
                    <a:lstStyle/>
                    <a:p>
                      <a:pPr algn="ctr"/>
                      <a:r>
                        <a:rPr lang="en-GB" sz="3200" b="0" i="0" dirty="0">
                          <a:latin typeface="Gill Sans" panose="020B0502020104020203" pitchFamily="34" charset="-79"/>
                          <a:cs typeface="Gill Sans" panose="020B0502020104020203" pitchFamily="34" charset="-79"/>
                        </a:rPr>
                        <a:t>E</a:t>
                      </a:r>
                    </a:p>
                  </a:txBody>
                  <a:tcPr anchor="ctr"/>
                </a:tc>
                <a:tc>
                  <a:txBody>
                    <a:bodyPr/>
                    <a:lstStyle/>
                    <a:p>
                      <a:pPr algn="ctr"/>
                      <a:r>
                        <a:rPr lang="en-GB" sz="3200" b="0" i="0" dirty="0">
                          <a:latin typeface="Gill Sans" panose="020B0502020104020203" pitchFamily="34" charset="-79"/>
                          <a:cs typeface="Gill Sans" panose="020B0502020104020203" pitchFamily="34" charset="-79"/>
                        </a:rPr>
                        <a:t>K</a:t>
                      </a:r>
                    </a:p>
                  </a:txBody>
                  <a:tcPr anchor="ctr"/>
                </a:tc>
                <a:extLst>
                  <a:ext uri="{0D108BD9-81ED-4DB2-BD59-A6C34878D82A}">
                    <a16:rowId xmlns:a16="http://schemas.microsoft.com/office/drawing/2014/main" val="653185373"/>
                  </a:ext>
                </a:extLst>
              </a:tr>
              <a:tr h="1182061">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lang="en-GB" sz="3200" b="0" i="0" dirty="0">
                        <a:latin typeface="Gill Sans" panose="020B0502020104020203" pitchFamily="34" charset="-79"/>
                        <a:cs typeface="Gill Sans" panose="020B0502020104020203" pitchFamily="34" charset="-79"/>
                      </a:endParaRPr>
                    </a:p>
                  </a:txBody>
                  <a:tcPr anchor="ctr"/>
                </a:tc>
                <a:tc>
                  <a:txBody>
                    <a:bodyPr/>
                    <a:lstStyle/>
                    <a:p>
                      <a:pPr algn="ctr"/>
                      <a:r>
                        <a:rPr lang="en-GB" sz="3200" b="0" i="0" dirty="0">
                          <a:latin typeface="Gill Sans" panose="020B0502020104020203" pitchFamily="34" charset="-79"/>
                          <a:cs typeface="Gill Sans" panose="020B0502020104020203" pitchFamily="34" charset="-79"/>
                        </a:rPr>
                        <a:t>Z</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b="0" i="0" dirty="0">
                          <a:latin typeface="Gill Sans" panose="020B0502020104020203" pitchFamily="34" charset="-79"/>
                          <a:cs typeface="Gill Sans" panose="020B0502020104020203" pitchFamily="34" charset="-79"/>
                        </a:rPr>
                        <a:t>O</a:t>
                      </a:r>
                    </a:p>
                  </a:txBody>
                  <a:tcPr anchor="ctr"/>
                </a:tc>
                <a:tc>
                  <a:txBody>
                    <a:bodyPr/>
                    <a:lstStyle/>
                    <a:p>
                      <a:pPr algn="ctr"/>
                      <a:endParaRPr lang="en-GB" sz="32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754326449"/>
                  </a:ext>
                </a:extLst>
              </a:tr>
            </a:tbl>
          </a:graphicData>
        </a:graphic>
      </p:graphicFrame>
      <p:sp>
        <p:nvSpPr>
          <p:cNvPr id="6" name="TextBox 5">
            <a:extLst>
              <a:ext uri="{FF2B5EF4-FFF2-40B4-BE49-F238E27FC236}">
                <a16:creationId xmlns:a16="http://schemas.microsoft.com/office/drawing/2014/main" id="{E2C70082-3421-5B44-9892-FC11922EF2F1}"/>
              </a:ext>
            </a:extLst>
          </p:cNvPr>
          <p:cNvSpPr txBox="1"/>
          <p:nvPr/>
        </p:nvSpPr>
        <p:spPr>
          <a:xfrm>
            <a:off x="4409268" y="285714"/>
            <a:ext cx="2375273" cy="830997"/>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Have your spellings at the ready. When you are asked to spell the word, simply tap each letter from the jumbled alphabet below, </a:t>
            </a:r>
          </a:p>
        </p:txBody>
      </p:sp>
    </p:spTree>
    <p:extLst>
      <p:ext uri="{BB962C8B-B14F-4D97-AF65-F5344CB8AC3E}">
        <p14:creationId xmlns:p14="http://schemas.microsoft.com/office/powerpoint/2010/main" val="23039634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808C507-431C-FE4C-9C89-766FBA008D51}"/>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EEC45A5E-C3D9-B54F-9518-33510F756733}"/>
              </a:ext>
            </a:extLst>
          </p:cNvPr>
          <p:cNvSpPr/>
          <p:nvPr/>
        </p:nvSpPr>
        <p:spPr>
          <a:xfrm>
            <a:off x="-1201116" y="411498"/>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Word Jumble Activity</a:t>
            </a:r>
          </a:p>
        </p:txBody>
      </p:sp>
      <p:graphicFrame>
        <p:nvGraphicFramePr>
          <p:cNvPr id="2" name="Table 1">
            <a:extLst>
              <a:ext uri="{FF2B5EF4-FFF2-40B4-BE49-F238E27FC236}">
                <a16:creationId xmlns:a16="http://schemas.microsoft.com/office/drawing/2014/main" id="{89B79AC1-C478-9849-A33C-682D5BBA548B}"/>
              </a:ext>
            </a:extLst>
          </p:cNvPr>
          <p:cNvGraphicFramePr>
            <a:graphicFrameLocks noGrp="1"/>
          </p:cNvGraphicFramePr>
          <p:nvPr/>
        </p:nvGraphicFramePr>
        <p:xfrm>
          <a:off x="295835" y="1264021"/>
          <a:ext cx="6266332" cy="8274427"/>
        </p:xfrm>
        <a:graphic>
          <a:graphicData uri="http://schemas.openxmlformats.org/drawingml/2006/table">
            <a:tbl>
              <a:tblPr firstRow="1" bandRow="1">
                <a:tableStyleId>{5940675A-B579-460E-94D1-54222C63F5DA}</a:tableStyleId>
              </a:tblPr>
              <a:tblGrid>
                <a:gridCol w="1566583">
                  <a:extLst>
                    <a:ext uri="{9D8B030D-6E8A-4147-A177-3AD203B41FA5}">
                      <a16:colId xmlns:a16="http://schemas.microsoft.com/office/drawing/2014/main" val="1165828649"/>
                    </a:ext>
                  </a:extLst>
                </a:gridCol>
                <a:gridCol w="1566583">
                  <a:extLst>
                    <a:ext uri="{9D8B030D-6E8A-4147-A177-3AD203B41FA5}">
                      <a16:colId xmlns:a16="http://schemas.microsoft.com/office/drawing/2014/main" val="148905344"/>
                    </a:ext>
                  </a:extLst>
                </a:gridCol>
                <a:gridCol w="1566583">
                  <a:extLst>
                    <a:ext uri="{9D8B030D-6E8A-4147-A177-3AD203B41FA5}">
                      <a16:colId xmlns:a16="http://schemas.microsoft.com/office/drawing/2014/main" val="3022779405"/>
                    </a:ext>
                  </a:extLst>
                </a:gridCol>
                <a:gridCol w="1566583">
                  <a:extLst>
                    <a:ext uri="{9D8B030D-6E8A-4147-A177-3AD203B41FA5}">
                      <a16:colId xmlns:a16="http://schemas.microsoft.com/office/drawing/2014/main" val="1767034647"/>
                    </a:ext>
                  </a:extLst>
                </a:gridCol>
              </a:tblGrid>
              <a:tr h="1182061">
                <a:tc>
                  <a:txBody>
                    <a:bodyPr/>
                    <a:lstStyle/>
                    <a:p>
                      <a:pPr algn="ctr"/>
                      <a:r>
                        <a:rPr lang="en-GB" sz="3200" b="0" i="0" dirty="0">
                          <a:latin typeface="Gill Sans" panose="020B0502020104020203" pitchFamily="34" charset="-79"/>
                          <a:cs typeface="Gill Sans" panose="020B0502020104020203" pitchFamily="34" charset="-79"/>
                        </a:rPr>
                        <a:t>f</a:t>
                      </a:r>
                    </a:p>
                  </a:txBody>
                  <a:tcPr anchor="ctr"/>
                </a:tc>
                <a:tc>
                  <a:txBody>
                    <a:bodyPr/>
                    <a:lstStyle/>
                    <a:p>
                      <a:pPr algn="ctr"/>
                      <a:r>
                        <a:rPr lang="en-GB" sz="3200" b="0" i="0" dirty="0">
                          <a:latin typeface="Gill Sans" panose="020B0502020104020203" pitchFamily="34" charset="-79"/>
                          <a:cs typeface="Gill Sans" panose="020B0502020104020203" pitchFamily="34" charset="-79"/>
                        </a:rPr>
                        <a:t>n</a:t>
                      </a:r>
                    </a:p>
                  </a:txBody>
                  <a:tcPr anchor="ctr"/>
                </a:tc>
                <a:tc>
                  <a:txBody>
                    <a:bodyPr/>
                    <a:lstStyle/>
                    <a:p>
                      <a:pPr algn="ctr"/>
                      <a:r>
                        <a:rPr lang="en-GB" sz="3200" b="0" i="0" dirty="0">
                          <a:latin typeface="Gill Sans" panose="020B0502020104020203" pitchFamily="34" charset="-79"/>
                          <a:cs typeface="Gill Sans" panose="020B0502020104020203" pitchFamily="34" charset="-79"/>
                        </a:rPr>
                        <a:t>g</a:t>
                      </a:r>
                    </a:p>
                  </a:txBody>
                  <a:tcPr anchor="ctr"/>
                </a:tc>
                <a:tc>
                  <a:txBody>
                    <a:bodyPr/>
                    <a:lstStyle/>
                    <a:p>
                      <a:pPr algn="ctr"/>
                      <a:r>
                        <a:rPr lang="en-GB" sz="3200" b="0" i="0" dirty="0">
                          <a:latin typeface="Gill Sans" panose="020B0502020104020203" pitchFamily="34" charset="-79"/>
                          <a:cs typeface="Gill Sans" panose="020B0502020104020203" pitchFamily="34" charset="-79"/>
                        </a:rPr>
                        <a:t>t</a:t>
                      </a:r>
                    </a:p>
                  </a:txBody>
                  <a:tcPr anchor="ctr"/>
                </a:tc>
                <a:extLst>
                  <a:ext uri="{0D108BD9-81ED-4DB2-BD59-A6C34878D82A}">
                    <a16:rowId xmlns:a16="http://schemas.microsoft.com/office/drawing/2014/main" val="3618192738"/>
                  </a:ext>
                </a:extLst>
              </a:tr>
              <a:tr h="1182061">
                <a:tc>
                  <a:txBody>
                    <a:bodyPr/>
                    <a:lstStyle/>
                    <a:p>
                      <a:pPr algn="ctr"/>
                      <a:r>
                        <a:rPr lang="en-GB" sz="3200" b="0" i="0" dirty="0">
                          <a:latin typeface="Gill Sans" panose="020B0502020104020203" pitchFamily="34" charset="-79"/>
                          <a:cs typeface="Gill Sans" panose="020B0502020104020203" pitchFamily="34" charset="-79"/>
                        </a:rPr>
                        <a:t>r</a:t>
                      </a:r>
                    </a:p>
                  </a:txBody>
                  <a:tcPr anchor="ctr"/>
                </a:tc>
                <a:tc>
                  <a:txBody>
                    <a:bodyPr/>
                    <a:lstStyle/>
                    <a:p>
                      <a:pPr algn="ctr"/>
                      <a:r>
                        <a:rPr lang="en-GB" sz="3200" b="0" i="0" dirty="0">
                          <a:latin typeface="Gill Sans" panose="020B0502020104020203" pitchFamily="34" charset="-79"/>
                          <a:cs typeface="Gill Sans" panose="020B0502020104020203" pitchFamily="34" charset="-79"/>
                        </a:rPr>
                        <a:t>x</a:t>
                      </a:r>
                    </a:p>
                  </a:txBody>
                  <a:tcPr anchor="ctr"/>
                </a:tc>
                <a:tc>
                  <a:txBody>
                    <a:bodyPr/>
                    <a:lstStyle/>
                    <a:p>
                      <a:pPr algn="ctr"/>
                      <a:r>
                        <a:rPr lang="en-GB" sz="3200" b="0" i="0" dirty="0">
                          <a:latin typeface="Gill Sans" panose="020B0502020104020203" pitchFamily="34" charset="-79"/>
                          <a:cs typeface="Gill Sans" panose="020B0502020104020203" pitchFamily="34" charset="-79"/>
                        </a:rPr>
                        <a:t>u</a:t>
                      </a:r>
                    </a:p>
                  </a:txBody>
                  <a:tcPr anchor="ctr"/>
                </a:tc>
                <a:tc>
                  <a:txBody>
                    <a:bodyPr/>
                    <a:lstStyle/>
                    <a:p>
                      <a:pPr algn="ctr"/>
                      <a:r>
                        <a:rPr lang="en-GB" sz="3200" b="0" i="0" dirty="0">
                          <a:latin typeface="Gill Sans" panose="020B0502020104020203" pitchFamily="34" charset="-79"/>
                          <a:cs typeface="Gill Sans" panose="020B0502020104020203" pitchFamily="34" charset="-79"/>
                        </a:rPr>
                        <a:t>h</a:t>
                      </a:r>
                    </a:p>
                  </a:txBody>
                  <a:tcPr anchor="ctr"/>
                </a:tc>
                <a:extLst>
                  <a:ext uri="{0D108BD9-81ED-4DB2-BD59-A6C34878D82A}">
                    <a16:rowId xmlns:a16="http://schemas.microsoft.com/office/drawing/2014/main" val="2845094627"/>
                  </a:ext>
                </a:extLst>
              </a:tr>
              <a:tr h="1182061">
                <a:tc>
                  <a:txBody>
                    <a:bodyPr/>
                    <a:lstStyle/>
                    <a:p>
                      <a:pPr algn="ctr"/>
                      <a:r>
                        <a:rPr lang="en-GB" sz="3200" b="0" i="0" dirty="0">
                          <a:latin typeface="Gill Sans" panose="020B0502020104020203" pitchFamily="34" charset="-79"/>
                          <a:cs typeface="Gill Sans" panose="020B0502020104020203" pitchFamily="34" charset="-79"/>
                        </a:rPr>
                        <a:t>j</a:t>
                      </a:r>
                    </a:p>
                  </a:txBody>
                  <a:tcPr anchor="ctr"/>
                </a:tc>
                <a:tc>
                  <a:txBody>
                    <a:bodyPr/>
                    <a:lstStyle/>
                    <a:p>
                      <a:pPr algn="ctr"/>
                      <a:r>
                        <a:rPr lang="en-GB" sz="3200" b="0" i="0" dirty="0">
                          <a:latin typeface="Gill Sans" panose="020B0502020104020203" pitchFamily="34" charset="-79"/>
                          <a:cs typeface="Gill Sans" panose="020B0502020104020203" pitchFamily="34" charset="-79"/>
                        </a:rPr>
                        <a:t>q</a:t>
                      </a:r>
                    </a:p>
                  </a:txBody>
                  <a:tcPr anchor="ctr"/>
                </a:tc>
                <a:tc>
                  <a:txBody>
                    <a:bodyPr/>
                    <a:lstStyle/>
                    <a:p>
                      <a:pPr algn="ctr"/>
                      <a:r>
                        <a:rPr lang="en-GB" sz="3200" b="0" i="0" dirty="0">
                          <a:latin typeface="Gill Sans" panose="020B0502020104020203" pitchFamily="34" charset="-79"/>
                          <a:cs typeface="Gill Sans" panose="020B0502020104020203" pitchFamily="34" charset="-79"/>
                        </a:rPr>
                        <a:t>d</a:t>
                      </a:r>
                    </a:p>
                  </a:txBody>
                  <a:tcPr anchor="ctr"/>
                </a:tc>
                <a:tc>
                  <a:txBody>
                    <a:bodyPr/>
                    <a:lstStyle/>
                    <a:p>
                      <a:pPr algn="ctr"/>
                      <a:r>
                        <a:rPr lang="en-GB" sz="3200" b="0" i="0" dirty="0">
                          <a:latin typeface="Gill Sans" panose="020B0502020104020203" pitchFamily="34" charset="-79"/>
                          <a:cs typeface="Gill Sans" panose="020B0502020104020203" pitchFamily="34" charset="-79"/>
                        </a:rPr>
                        <a:t>m</a:t>
                      </a:r>
                    </a:p>
                  </a:txBody>
                  <a:tcPr anchor="ctr"/>
                </a:tc>
                <a:extLst>
                  <a:ext uri="{0D108BD9-81ED-4DB2-BD59-A6C34878D82A}">
                    <a16:rowId xmlns:a16="http://schemas.microsoft.com/office/drawing/2014/main" val="3897847757"/>
                  </a:ext>
                </a:extLst>
              </a:tr>
              <a:tr h="1182061">
                <a:tc>
                  <a:txBody>
                    <a:bodyPr/>
                    <a:lstStyle/>
                    <a:p>
                      <a:pPr algn="ctr"/>
                      <a:r>
                        <a:rPr lang="en-GB" sz="3200" b="0" i="0" dirty="0">
                          <a:latin typeface="Gill Sans" panose="020B0502020104020203" pitchFamily="34" charset="-79"/>
                          <a:cs typeface="Gill Sans" panose="020B0502020104020203" pitchFamily="34" charset="-79"/>
                        </a:rPr>
                        <a:t>c</a:t>
                      </a:r>
                    </a:p>
                  </a:txBody>
                  <a:tcPr anchor="ctr"/>
                </a:tc>
                <a:tc>
                  <a:txBody>
                    <a:bodyPr/>
                    <a:lstStyle/>
                    <a:p>
                      <a:pPr algn="ctr"/>
                      <a:r>
                        <a:rPr lang="en-GB" sz="3200" b="0" i="0" dirty="0">
                          <a:latin typeface="Gill Sans" panose="020B0502020104020203" pitchFamily="34" charset="-79"/>
                          <a:cs typeface="Gill Sans" panose="020B0502020104020203" pitchFamily="34" charset="-79"/>
                        </a:rPr>
                        <a:t>w</a:t>
                      </a:r>
                    </a:p>
                  </a:txBody>
                  <a:tcPr anchor="ctr"/>
                </a:tc>
                <a:tc>
                  <a:txBody>
                    <a:bodyPr/>
                    <a:lstStyle/>
                    <a:p>
                      <a:pPr algn="ctr"/>
                      <a:r>
                        <a:rPr lang="en-GB" sz="3200" b="0" i="0" dirty="0">
                          <a:latin typeface="Gill Sans" panose="020B0502020104020203" pitchFamily="34" charset="-79"/>
                          <a:cs typeface="Gill Sans" panose="020B0502020104020203" pitchFamily="34" charset="-79"/>
                        </a:rPr>
                        <a:t>l</a:t>
                      </a:r>
                    </a:p>
                  </a:txBody>
                  <a:tcPr anchor="ctr"/>
                </a:tc>
                <a:tc>
                  <a:txBody>
                    <a:bodyPr/>
                    <a:lstStyle/>
                    <a:p>
                      <a:pPr algn="ctr"/>
                      <a:r>
                        <a:rPr lang="en-GB" sz="3200" b="0" i="0" dirty="0">
                          <a:latin typeface="Gill Sans" panose="020B0502020104020203" pitchFamily="34" charset="-79"/>
                          <a:cs typeface="Gill Sans" panose="020B0502020104020203" pitchFamily="34" charset="-79"/>
                        </a:rPr>
                        <a:t>y</a:t>
                      </a:r>
                    </a:p>
                  </a:txBody>
                  <a:tcPr anchor="ctr"/>
                </a:tc>
                <a:extLst>
                  <a:ext uri="{0D108BD9-81ED-4DB2-BD59-A6C34878D82A}">
                    <a16:rowId xmlns:a16="http://schemas.microsoft.com/office/drawing/2014/main" val="1999657847"/>
                  </a:ext>
                </a:extLst>
              </a:tr>
              <a:tr h="1182061">
                <a:tc>
                  <a:txBody>
                    <a:bodyPr/>
                    <a:lstStyle/>
                    <a:p>
                      <a:pPr algn="ctr"/>
                      <a:r>
                        <a:rPr lang="en-GB" sz="3200" b="0" i="0" dirty="0" err="1">
                          <a:latin typeface="Gill Sans" panose="020B0502020104020203" pitchFamily="34" charset="-79"/>
                          <a:cs typeface="Gill Sans" panose="020B0502020104020203" pitchFamily="34" charset="-79"/>
                        </a:rPr>
                        <a:t>i</a:t>
                      </a:r>
                      <a:endParaRPr lang="en-GB" sz="3200" b="0" i="0" dirty="0">
                        <a:latin typeface="Gill Sans" panose="020B0502020104020203" pitchFamily="34" charset="-79"/>
                        <a:cs typeface="Gill Sans" panose="020B0502020104020203" pitchFamily="34" charset="-79"/>
                      </a:endParaRPr>
                    </a:p>
                  </a:txBody>
                  <a:tcPr anchor="ctr"/>
                </a:tc>
                <a:tc>
                  <a:txBody>
                    <a:bodyPr/>
                    <a:lstStyle/>
                    <a:p>
                      <a:pPr algn="ctr"/>
                      <a:r>
                        <a:rPr lang="en-GB" sz="3200" b="0" i="0" dirty="0">
                          <a:latin typeface="Gill Sans" panose="020B0502020104020203" pitchFamily="34" charset="-79"/>
                          <a:cs typeface="Gill Sans" panose="020B0502020104020203" pitchFamily="34" charset="-79"/>
                        </a:rPr>
                        <a:t>p</a:t>
                      </a:r>
                    </a:p>
                  </a:txBody>
                  <a:tcPr anchor="ctr"/>
                </a:tc>
                <a:tc>
                  <a:txBody>
                    <a:bodyPr/>
                    <a:lstStyle/>
                    <a:p>
                      <a:pPr algn="ctr"/>
                      <a:r>
                        <a:rPr lang="en-GB" sz="3200" b="0" i="0" dirty="0">
                          <a:latin typeface="Gill Sans" panose="020B0502020104020203" pitchFamily="34" charset="-79"/>
                          <a:cs typeface="Gill Sans" panose="020B0502020104020203" pitchFamily="34" charset="-79"/>
                        </a:rPr>
                        <a:t>b</a:t>
                      </a:r>
                    </a:p>
                  </a:txBody>
                  <a:tcPr anchor="ctr"/>
                </a:tc>
                <a:tc>
                  <a:txBody>
                    <a:bodyPr/>
                    <a:lstStyle/>
                    <a:p>
                      <a:pPr algn="ctr"/>
                      <a:r>
                        <a:rPr lang="en-GB" sz="3200" b="0" i="0" dirty="0">
                          <a:latin typeface="Gill Sans" panose="020B0502020104020203" pitchFamily="34" charset="-79"/>
                          <a:cs typeface="Gill Sans" panose="020B0502020104020203" pitchFamily="34" charset="-79"/>
                        </a:rPr>
                        <a:t>s</a:t>
                      </a:r>
                    </a:p>
                  </a:txBody>
                  <a:tcPr anchor="ctr"/>
                </a:tc>
                <a:extLst>
                  <a:ext uri="{0D108BD9-81ED-4DB2-BD59-A6C34878D82A}">
                    <a16:rowId xmlns:a16="http://schemas.microsoft.com/office/drawing/2014/main" val="352546313"/>
                  </a:ext>
                </a:extLst>
              </a:tr>
              <a:tr h="1182061">
                <a:tc>
                  <a:txBody>
                    <a:bodyPr/>
                    <a:lstStyle/>
                    <a:p>
                      <a:pPr algn="ctr"/>
                      <a:r>
                        <a:rPr lang="en-GB" sz="3200" b="0" i="0" dirty="0">
                          <a:latin typeface="Gill Sans" panose="020B0502020104020203" pitchFamily="34" charset="-79"/>
                          <a:cs typeface="Gill Sans" panose="020B0502020104020203" pitchFamily="34" charset="-79"/>
                        </a:rPr>
                        <a:t>v</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b="0" i="0" dirty="0">
                          <a:latin typeface="Gill Sans" panose="020B0502020104020203" pitchFamily="34" charset="-79"/>
                          <a:cs typeface="Gill Sans" panose="020B0502020104020203" pitchFamily="34" charset="-79"/>
                        </a:rPr>
                        <a:t>a</a:t>
                      </a:r>
                    </a:p>
                  </a:txBody>
                  <a:tcPr anchor="ctr"/>
                </a:tc>
                <a:tc>
                  <a:txBody>
                    <a:bodyPr/>
                    <a:lstStyle/>
                    <a:p>
                      <a:pPr algn="ctr"/>
                      <a:r>
                        <a:rPr lang="en-GB" sz="3200" b="0" i="0" dirty="0">
                          <a:latin typeface="Gill Sans" panose="020B0502020104020203" pitchFamily="34" charset="-79"/>
                          <a:cs typeface="Gill Sans" panose="020B0502020104020203" pitchFamily="34" charset="-79"/>
                        </a:rPr>
                        <a:t>e</a:t>
                      </a:r>
                    </a:p>
                  </a:txBody>
                  <a:tcPr anchor="ctr"/>
                </a:tc>
                <a:tc>
                  <a:txBody>
                    <a:bodyPr/>
                    <a:lstStyle/>
                    <a:p>
                      <a:pPr algn="ctr"/>
                      <a:r>
                        <a:rPr lang="en-GB" sz="3200" b="0" i="0" dirty="0">
                          <a:latin typeface="Gill Sans" panose="020B0502020104020203" pitchFamily="34" charset="-79"/>
                          <a:cs typeface="Gill Sans" panose="020B0502020104020203" pitchFamily="34" charset="-79"/>
                        </a:rPr>
                        <a:t>k</a:t>
                      </a:r>
                    </a:p>
                  </a:txBody>
                  <a:tcPr anchor="ctr"/>
                </a:tc>
                <a:extLst>
                  <a:ext uri="{0D108BD9-81ED-4DB2-BD59-A6C34878D82A}">
                    <a16:rowId xmlns:a16="http://schemas.microsoft.com/office/drawing/2014/main" val="653185373"/>
                  </a:ext>
                </a:extLst>
              </a:tr>
              <a:tr h="1182061">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lang="en-GB" sz="3200" b="0" i="0" dirty="0">
                        <a:latin typeface="Gill Sans" panose="020B0502020104020203" pitchFamily="34" charset="-79"/>
                        <a:cs typeface="Gill Sans" panose="020B0502020104020203" pitchFamily="34" charset="-79"/>
                      </a:endParaRPr>
                    </a:p>
                  </a:txBody>
                  <a:tcPr anchor="ctr"/>
                </a:tc>
                <a:tc>
                  <a:txBody>
                    <a:bodyPr/>
                    <a:lstStyle/>
                    <a:p>
                      <a:pPr algn="ctr"/>
                      <a:r>
                        <a:rPr lang="en-GB" sz="3200" b="0" i="0" dirty="0">
                          <a:latin typeface="Gill Sans" panose="020B0502020104020203" pitchFamily="34" charset="-79"/>
                          <a:cs typeface="Gill Sans" panose="020B0502020104020203" pitchFamily="34" charset="-79"/>
                        </a:rPr>
                        <a:t>z</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b="0" i="0" dirty="0">
                          <a:latin typeface="Gill Sans" panose="020B0502020104020203" pitchFamily="34" charset="-79"/>
                          <a:cs typeface="Gill Sans" panose="020B0502020104020203" pitchFamily="34" charset="-79"/>
                        </a:rPr>
                        <a:t>o</a:t>
                      </a:r>
                    </a:p>
                  </a:txBody>
                  <a:tcPr anchor="ctr"/>
                </a:tc>
                <a:tc>
                  <a:txBody>
                    <a:bodyPr/>
                    <a:lstStyle/>
                    <a:p>
                      <a:pPr algn="ctr"/>
                      <a:endParaRPr lang="en-GB" sz="32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754326449"/>
                  </a:ext>
                </a:extLst>
              </a:tr>
            </a:tbl>
          </a:graphicData>
        </a:graphic>
      </p:graphicFrame>
      <p:sp>
        <p:nvSpPr>
          <p:cNvPr id="6" name="TextBox 5">
            <a:extLst>
              <a:ext uri="{FF2B5EF4-FFF2-40B4-BE49-F238E27FC236}">
                <a16:creationId xmlns:a16="http://schemas.microsoft.com/office/drawing/2014/main" id="{E2C70082-3421-5B44-9892-FC11922EF2F1}"/>
              </a:ext>
            </a:extLst>
          </p:cNvPr>
          <p:cNvSpPr txBox="1"/>
          <p:nvPr/>
        </p:nvSpPr>
        <p:spPr>
          <a:xfrm>
            <a:off x="4409268" y="285714"/>
            <a:ext cx="2375273" cy="830997"/>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Have your spellings at the ready. When you are asked to spell the word, simply tap each letter from the jumbled alphabet below, </a:t>
            </a:r>
          </a:p>
        </p:txBody>
      </p:sp>
    </p:spTree>
    <p:extLst>
      <p:ext uri="{BB962C8B-B14F-4D97-AF65-F5344CB8AC3E}">
        <p14:creationId xmlns:p14="http://schemas.microsoft.com/office/powerpoint/2010/main" val="34256207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808446" y="190443"/>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Sentences Activity</a:t>
            </a:r>
          </a:p>
        </p:txBody>
      </p:sp>
      <p:graphicFrame>
        <p:nvGraphicFramePr>
          <p:cNvPr id="2" name="Table 1">
            <a:extLst>
              <a:ext uri="{FF2B5EF4-FFF2-40B4-BE49-F238E27FC236}">
                <a16:creationId xmlns:a16="http://schemas.microsoft.com/office/drawing/2014/main" id="{D5EF6C4E-6C5A-534F-89B0-5F6678DCE6E4}"/>
              </a:ext>
            </a:extLst>
          </p:cNvPr>
          <p:cNvGraphicFramePr>
            <a:graphicFrameLocks noGrp="1"/>
          </p:cNvGraphicFramePr>
          <p:nvPr>
            <p:extLst>
              <p:ext uri="{D42A27DB-BD31-4B8C-83A1-F6EECF244321}">
                <p14:modId xmlns:p14="http://schemas.microsoft.com/office/powerpoint/2010/main" val="164205317"/>
              </p:ext>
            </p:extLst>
          </p:nvPr>
        </p:nvGraphicFramePr>
        <p:xfrm>
          <a:off x="299803" y="735722"/>
          <a:ext cx="6280881" cy="9000252"/>
        </p:xfrm>
        <a:graphic>
          <a:graphicData uri="http://schemas.openxmlformats.org/drawingml/2006/table">
            <a:tbl>
              <a:tblPr firstRow="1" bandRow="1">
                <a:tableStyleId>{5940675A-B579-460E-94D1-54222C63F5DA}</a:tableStyleId>
              </a:tblPr>
              <a:tblGrid>
                <a:gridCol w="2093627">
                  <a:extLst>
                    <a:ext uri="{9D8B030D-6E8A-4147-A177-3AD203B41FA5}">
                      <a16:colId xmlns:a16="http://schemas.microsoft.com/office/drawing/2014/main" val="2344502615"/>
                    </a:ext>
                  </a:extLst>
                </a:gridCol>
                <a:gridCol w="4187254">
                  <a:extLst>
                    <a:ext uri="{9D8B030D-6E8A-4147-A177-3AD203B41FA5}">
                      <a16:colId xmlns:a16="http://schemas.microsoft.com/office/drawing/2014/main" val="733237180"/>
                    </a:ext>
                  </a:extLst>
                </a:gridCol>
              </a:tblGrid>
              <a:tr h="406812">
                <a:tc>
                  <a:txBody>
                    <a:bodyPr/>
                    <a:lstStyle/>
                    <a:p>
                      <a:pPr algn="ctr"/>
                      <a:r>
                        <a:rPr lang="en-GB" sz="1200" b="0" i="0" dirty="0">
                          <a:latin typeface="Gill Sans" panose="020B0502020104020203" pitchFamily="34" charset="-79"/>
                          <a:cs typeface="Gill Sans" panose="020B0502020104020203" pitchFamily="34" charset="-79"/>
                        </a:rPr>
                        <a:t>Write the word and draw a picture.</a:t>
                      </a:r>
                    </a:p>
                  </a:txBody>
                  <a:tcPr anchor="ctr">
                    <a:lnB w="19050" cap="flat" cmpd="sng" algn="ctr">
                      <a:solidFill>
                        <a:schemeClr val="tx1"/>
                      </a:solidFill>
                      <a:prstDash val="solid"/>
                      <a:round/>
                      <a:headEnd type="none" w="med" len="med"/>
                      <a:tailEnd type="none" w="med" len="med"/>
                    </a:lnB>
                  </a:tcPr>
                </a:tc>
                <a:tc>
                  <a:txBody>
                    <a:bodyPr/>
                    <a:lstStyle/>
                    <a:p>
                      <a:pPr algn="ctr"/>
                      <a:endParaRPr lang="en-GB" sz="1200" b="0" i="0" dirty="0">
                        <a:latin typeface="Gill Sans" panose="020B0502020104020203" pitchFamily="34" charset="-79"/>
                        <a:cs typeface="Gill Sans" panose="020B0502020104020203" pitchFamily="34" charset="-79"/>
                      </a:endParaRPr>
                    </a:p>
                  </a:txBody>
                  <a:tcPr anchor="ct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22472361"/>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4198252309"/>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66070865"/>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59721955"/>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463170893"/>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795048013"/>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45969666"/>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514678647"/>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326333458"/>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5937379"/>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459745332"/>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177098191"/>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49077751"/>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012278958"/>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8764182"/>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10768212"/>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881517740"/>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091153019"/>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40514936"/>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587825192"/>
                  </a:ext>
                </a:extLst>
              </a:tr>
              <a:tr h="406812">
                <a:tc vMerge="1">
                  <a:txBody>
                    <a:bodyPr/>
                    <a:lstStyle/>
                    <a:p>
                      <a:endParaRPr lang="en-GB"/>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571529172"/>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2950794"/>
                  </a:ext>
                </a:extLst>
              </a:tr>
            </a:tbl>
          </a:graphicData>
        </a:graphic>
      </p:graphicFrame>
    </p:spTree>
    <p:extLst>
      <p:ext uri="{BB962C8B-B14F-4D97-AF65-F5344CB8AC3E}">
        <p14:creationId xmlns:p14="http://schemas.microsoft.com/office/powerpoint/2010/main" val="11904486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4FF9C81-257C-1246-A827-5282156DE2E3}"/>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graphicFrame>
        <p:nvGraphicFramePr>
          <p:cNvPr id="7" name="Table 6">
            <a:extLst>
              <a:ext uri="{FF2B5EF4-FFF2-40B4-BE49-F238E27FC236}">
                <a16:creationId xmlns:a16="http://schemas.microsoft.com/office/drawing/2014/main" id="{E35A055A-7A03-2D4C-85EB-7608E3C621E0}"/>
              </a:ext>
            </a:extLst>
          </p:cNvPr>
          <p:cNvGraphicFramePr>
            <a:graphicFrameLocks noGrp="1"/>
          </p:cNvGraphicFramePr>
          <p:nvPr>
            <p:extLst>
              <p:ext uri="{D42A27DB-BD31-4B8C-83A1-F6EECF244321}">
                <p14:modId xmlns:p14="http://schemas.microsoft.com/office/powerpoint/2010/main" val="2369635954"/>
              </p:ext>
            </p:extLst>
          </p:nvPr>
        </p:nvGraphicFramePr>
        <p:xfrm>
          <a:off x="352838" y="2613992"/>
          <a:ext cx="6127476" cy="6901965"/>
        </p:xfrm>
        <a:graphic>
          <a:graphicData uri="http://schemas.openxmlformats.org/drawingml/2006/table">
            <a:tbl>
              <a:tblPr firstRow="1" bandRow="1">
                <a:tableStyleId>{5940675A-B579-460E-94D1-54222C63F5DA}</a:tableStyleId>
              </a:tblPr>
              <a:tblGrid>
                <a:gridCol w="1531869">
                  <a:extLst>
                    <a:ext uri="{9D8B030D-6E8A-4147-A177-3AD203B41FA5}">
                      <a16:colId xmlns:a16="http://schemas.microsoft.com/office/drawing/2014/main" val="1258760958"/>
                    </a:ext>
                  </a:extLst>
                </a:gridCol>
                <a:gridCol w="1531869">
                  <a:extLst>
                    <a:ext uri="{9D8B030D-6E8A-4147-A177-3AD203B41FA5}">
                      <a16:colId xmlns:a16="http://schemas.microsoft.com/office/drawing/2014/main" val="2964003616"/>
                    </a:ext>
                  </a:extLst>
                </a:gridCol>
                <a:gridCol w="1531869">
                  <a:extLst>
                    <a:ext uri="{9D8B030D-6E8A-4147-A177-3AD203B41FA5}">
                      <a16:colId xmlns:a16="http://schemas.microsoft.com/office/drawing/2014/main" val="1589576130"/>
                    </a:ext>
                  </a:extLst>
                </a:gridCol>
                <a:gridCol w="1531869">
                  <a:extLst>
                    <a:ext uri="{9D8B030D-6E8A-4147-A177-3AD203B41FA5}">
                      <a16:colId xmlns:a16="http://schemas.microsoft.com/office/drawing/2014/main" val="1577149412"/>
                    </a:ext>
                  </a:extLst>
                </a:gridCol>
              </a:tblGrid>
              <a:tr h="1380393">
                <a:tc>
                  <a:txBody>
                    <a:bodyPr/>
                    <a:lstStyle/>
                    <a:p>
                      <a:pPr algn="ctr"/>
                      <a:r>
                        <a:rPr lang="en-GB" sz="2000" b="0" i="0" dirty="0">
                          <a:solidFill>
                            <a:srgbClr val="000000"/>
                          </a:solidFill>
                          <a:effectLst/>
                          <a:latin typeface="Gill Sans MT" panose="020B0502020104020203" pitchFamily="34" charset="0"/>
                        </a:rPr>
                        <a:t>begin</a:t>
                      </a:r>
                      <a:r>
                        <a:rPr lang="en-GB" sz="2000" b="0" i="0" dirty="0">
                          <a:solidFill>
                            <a:srgbClr val="FF0000"/>
                          </a:solidFill>
                          <a:effectLst/>
                          <a:latin typeface="Gill Sans MT" panose="020B0502020104020203" pitchFamily="34" charset="0"/>
                        </a:rPr>
                        <a:t>ning</a:t>
                      </a:r>
                      <a:endParaRPr lang="en-GB" sz="2000" dirty="0">
                        <a:solidFill>
                          <a:srgbClr val="FF0000"/>
                        </a:solidFill>
                        <a:latin typeface="Gill Sans MT" panose="020B0502020104020203" pitchFamily="34" charset="0"/>
                      </a:endParaRPr>
                    </a:p>
                  </a:txBody>
                  <a:tcPr anchor="ctr"/>
                </a:tc>
                <a:tc>
                  <a:txBody>
                    <a:bodyPr/>
                    <a:lstStyle/>
                    <a:p>
                      <a:pPr algn="ctr"/>
                      <a:r>
                        <a:rPr lang="en-GB" sz="2000" b="0" i="0" dirty="0">
                          <a:solidFill>
                            <a:srgbClr val="000000"/>
                          </a:solidFill>
                          <a:effectLst/>
                          <a:latin typeface="Gill Sans MT" panose="020B0502020104020203" pitchFamily="34" charset="0"/>
                        </a:rPr>
                        <a:t>begi</a:t>
                      </a:r>
                      <a:r>
                        <a:rPr lang="en-GB" sz="2000" b="0" i="0" dirty="0">
                          <a:solidFill>
                            <a:srgbClr val="FF0000"/>
                          </a:solidFill>
                          <a:effectLst/>
                          <a:latin typeface="Gill Sans MT" panose="020B0502020104020203" pitchFamily="34" charset="0"/>
                        </a:rPr>
                        <a:t>nner</a:t>
                      </a:r>
                      <a:endParaRPr lang="en-GB" sz="2000" dirty="0">
                        <a:solidFill>
                          <a:srgbClr val="FF0000"/>
                        </a:solidFill>
                        <a:latin typeface="Gill Sans MT" panose="020B0502020104020203" pitchFamily="34" charset="0"/>
                      </a:endParaRPr>
                    </a:p>
                  </a:txBody>
                  <a:tcPr anchor="ctr"/>
                </a:tc>
                <a:tc>
                  <a:txBody>
                    <a:bodyPr/>
                    <a:lstStyle/>
                    <a:p>
                      <a:pPr algn="ctr"/>
                      <a:r>
                        <a:rPr lang="en-GB" sz="2000" b="0" i="0" dirty="0">
                          <a:solidFill>
                            <a:srgbClr val="000000"/>
                          </a:solidFill>
                          <a:effectLst/>
                          <a:latin typeface="Gill Sans MT" panose="020B0502020104020203" pitchFamily="34" charset="0"/>
                        </a:rPr>
                        <a:t>garden</a:t>
                      </a:r>
                      <a:r>
                        <a:rPr lang="en-GB" sz="2000" b="0" i="0" dirty="0">
                          <a:solidFill>
                            <a:srgbClr val="FF0000"/>
                          </a:solidFill>
                          <a:effectLst/>
                          <a:latin typeface="Gill Sans MT" panose="020B0502020104020203" pitchFamily="34" charset="0"/>
                        </a:rPr>
                        <a:t>ing</a:t>
                      </a:r>
                      <a:endParaRPr lang="en-GB" sz="2000" dirty="0">
                        <a:solidFill>
                          <a:srgbClr val="FF0000"/>
                        </a:solidFill>
                        <a:latin typeface="Gill Sans MT" panose="020B0502020104020203" pitchFamily="34" charset="0"/>
                      </a:endParaRPr>
                    </a:p>
                  </a:txBody>
                  <a:tcPr anchor="ctr"/>
                </a:tc>
                <a:tc>
                  <a:txBody>
                    <a:bodyPr/>
                    <a:lstStyle/>
                    <a:p>
                      <a:pPr algn="ctr"/>
                      <a:r>
                        <a:rPr lang="en-GB" sz="2000" b="0" i="0" dirty="0">
                          <a:solidFill>
                            <a:srgbClr val="000000"/>
                          </a:solidFill>
                          <a:effectLst/>
                          <a:latin typeface="Gill Sans MT" panose="020B0502020104020203" pitchFamily="34" charset="0"/>
                        </a:rPr>
                        <a:t>forg</a:t>
                      </a:r>
                      <a:r>
                        <a:rPr lang="en-GB" sz="2000" b="0" i="0" dirty="0">
                          <a:solidFill>
                            <a:srgbClr val="FF0000"/>
                          </a:solidFill>
                          <a:effectLst/>
                          <a:latin typeface="Gill Sans MT" panose="020B0502020104020203" pitchFamily="34" charset="0"/>
                        </a:rPr>
                        <a:t>otten</a:t>
                      </a:r>
                      <a:endParaRPr lang="en-GB" sz="2000" dirty="0">
                        <a:latin typeface="Gill Sans MT" panose="020B0502020104020203" pitchFamily="34" charset="0"/>
                      </a:endParaRPr>
                    </a:p>
                  </a:txBody>
                  <a:tcPr anchor="ctr"/>
                </a:tc>
                <a:extLst>
                  <a:ext uri="{0D108BD9-81ED-4DB2-BD59-A6C34878D82A}">
                    <a16:rowId xmlns:a16="http://schemas.microsoft.com/office/drawing/2014/main" val="1113470326"/>
                  </a:ext>
                </a:extLst>
              </a:tr>
              <a:tr h="1380393">
                <a:tc>
                  <a:txBody>
                    <a:bodyPr/>
                    <a:lstStyle/>
                    <a:p>
                      <a:pPr algn="ctr"/>
                      <a:r>
                        <a:rPr lang="en-GB" sz="2000" b="0" i="0" dirty="0">
                          <a:solidFill>
                            <a:srgbClr val="000000"/>
                          </a:solidFill>
                          <a:effectLst/>
                          <a:latin typeface="Gill Sans MT" panose="020B0502020104020203" pitchFamily="34" charset="0"/>
                        </a:rPr>
                        <a:t>garden</a:t>
                      </a:r>
                      <a:r>
                        <a:rPr lang="en-GB" sz="2000" b="0" i="0" dirty="0">
                          <a:solidFill>
                            <a:srgbClr val="FF0000"/>
                          </a:solidFill>
                          <a:effectLst/>
                          <a:latin typeface="Gill Sans MT" panose="020B0502020104020203" pitchFamily="34" charset="0"/>
                        </a:rPr>
                        <a:t>er</a:t>
                      </a:r>
                      <a:endParaRPr lang="en-GB" sz="2000" dirty="0">
                        <a:solidFill>
                          <a:srgbClr val="FF0000"/>
                        </a:solidFill>
                        <a:latin typeface="Gill Sans MT" panose="020B0502020104020203" pitchFamily="34" charset="0"/>
                      </a:endParaRPr>
                    </a:p>
                  </a:txBody>
                  <a:tcPr anchor="ctr"/>
                </a:tc>
                <a:tc>
                  <a:txBody>
                    <a:bodyPr/>
                    <a:lstStyle/>
                    <a:p>
                      <a:pPr algn="ctr"/>
                      <a:r>
                        <a:rPr lang="en-GB" sz="2000" b="0" i="0" dirty="0">
                          <a:solidFill>
                            <a:srgbClr val="000000"/>
                          </a:solidFill>
                          <a:effectLst/>
                          <a:latin typeface="Gill Sans MT" panose="020B0502020104020203" pitchFamily="34" charset="0"/>
                        </a:rPr>
                        <a:t>limit</a:t>
                      </a:r>
                      <a:r>
                        <a:rPr lang="en-GB" sz="2000" b="0" i="0" dirty="0">
                          <a:solidFill>
                            <a:srgbClr val="FF0000"/>
                          </a:solidFill>
                          <a:effectLst/>
                          <a:latin typeface="Gill Sans MT" panose="020B0502020104020203" pitchFamily="34" charset="0"/>
                        </a:rPr>
                        <a:t>ing</a:t>
                      </a:r>
                      <a:endParaRPr lang="en-GB" sz="2000" dirty="0">
                        <a:solidFill>
                          <a:srgbClr val="FF0000"/>
                        </a:solidFill>
                        <a:latin typeface="Gill Sans MT" panose="020B0502020104020203" pitchFamily="34" charset="0"/>
                      </a:endParaRPr>
                    </a:p>
                  </a:txBody>
                  <a:tcPr anchor="ctr"/>
                </a:tc>
                <a:tc>
                  <a:txBody>
                    <a:bodyPr/>
                    <a:lstStyle/>
                    <a:p>
                      <a:pPr algn="ctr"/>
                      <a:r>
                        <a:rPr lang="en-GB" sz="2000" b="0" i="0" dirty="0">
                          <a:solidFill>
                            <a:srgbClr val="000000"/>
                          </a:solidFill>
                          <a:effectLst/>
                          <a:latin typeface="Gill Sans MT" panose="020B0502020104020203" pitchFamily="34" charset="0"/>
                        </a:rPr>
                        <a:t>limit</a:t>
                      </a:r>
                      <a:r>
                        <a:rPr lang="en-GB" sz="2000" b="0" i="0" dirty="0">
                          <a:solidFill>
                            <a:srgbClr val="FF0000"/>
                          </a:solidFill>
                          <a:effectLst/>
                          <a:latin typeface="Gill Sans MT" panose="020B0502020104020203" pitchFamily="34" charset="0"/>
                        </a:rPr>
                        <a:t>ed</a:t>
                      </a:r>
                      <a:endParaRPr lang="en-GB" sz="2000" dirty="0">
                        <a:solidFill>
                          <a:srgbClr val="FF0000"/>
                        </a:solidFill>
                        <a:latin typeface="Gill Sans MT" panose="020B0502020104020203" pitchFamily="34" charset="0"/>
                      </a:endParaRPr>
                    </a:p>
                  </a:txBody>
                  <a:tcPr anchor="ctr"/>
                </a:tc>
                <a:tc>
                  <a:txBody>
                    <a:bodyPr/>
                    <a:lstStyle/>
                    <a:p>
                      <a:pPr algn="ctr"/>
                      <a:r>
                        <a:rPr lang="en-GB" sz="2000" b="0" i="0" dirty="0">
                          <a:solidFill>
                            <a:srgbClr val="000000"/>
                          </a:solidFill>
                          <a:effectLst/>
                          <a:latin typeface="Gill Sans MT" panose="020B0502020104020203" pitchFamily="34" charset="0"/>
                        </a:rPr>
                        <a:t>forg</a:t>
                      </a:r>
                      <a:r>
                        <a:rPr lang="en-GB" sz="2000" b="0" i="0" dirty="0">
                          <a:solidFill>
                            <a:srgbClr val="FF0000"/>
                          </a:solidFill>
                          <a:effectLst/>
                          <a:latin typeface="Gill Sans MT" panose="020B0502020104020203" pitchFamily="34" charset="0"/>
                        </a:rPr>
                        <a:t>etting</a:t>
                      </a:r>
                      <a:endParaRPr lang="en-GB" sz="2000" dirty="0">
                        <a:latin typeface="Gill Sans MT" panose="020B0502020104020203" pitchFamily="34" charset="0"/>
                      </a:endParaRPr>
                    </a:p>
                  </a:txBody>
                  <a:tcPr anchor="ctr"/>
                </a:tc>
                <a:extLst>
                  <a:ext uri="{0D108BD9-81ED-4DB2-BD59-A6C34878D82A}">
                    <a16:rowId xmlns:a16="http://schemas.microsoft.com/office/drawing/2014/main" val="3507539090"/>
                  </a:ext>
                </a:extLst>
              </a:tr>
              <a:tr h="1380393">
                <a:tc>
                  <a:txBody>
                    <a:bodyPr/>
                    <a:lstStyle/>
                    <a:p>
                      <a:pPr algn="ctr"/>
                      <a:r>
                        <a:rPr lang="en-GB" sz="2000" b="0" i="0" dirty="0">
                          <a:solidFill>
                            <a:srgbClr val="000000"/>
                          </a:solidFill>
                          <a:effectLst/>
                          <a:latin typeface="Gill Sans MT" panose="020B0502020104020203" pitchFamily="34" charset="0"/>
                        </a:rPr>
                        <a:t>limit</a:t>
                      </a:r>
                      <a:r>
                        <a:rPr lang="en-GB" sz="2000" b="0" i="0" dirty="0">
                          <a:solidFill>
                            <a:srgbClr val="FF0000"/>
                          </a:solidFill>
                          <a:effectLst/>
                          <a:latin typeface="Gill Sans MT" panose="020B0502020104020203" pitchFamily="34" charset="0"/>
                        </a:rPr>
                        <a:t>ation</a:t>
                      </a:r>
                      <a:endParaRPr lang="en-GB" sz="2000" dirty="0">
                        <a:solidFill>
                          <a:srgbClr val="FF0000"/>
                        </a:solidFill>
                        <a:latin typeface="Gill Sans MT" panose="020B0502020104020203" pitchFamily="34" charset="0"/>
                      </a:endParaRPr>
                    </a:p>
                  </a:txBody>
                  <a:tcPr anchor="ctr"/>
                </a:tc>
                <a:tc>
                  <a:txBody>
                    <a:bodyPr/>
                    <a:lstStyle/>
                    <a:p>
                      <a:pPr algn="ctr"/>
                      <a:r>
                        <a:rPr lang="en-GB" sz="2000" b="0" i="0" dirty="0">
                          <a:solidFill>
                            <a:srgbClr val="000000"/>
                          </a:solidFill>
                          <a:effectLst/>
                          <a:latin typeface="Gill Sans MT" panose="020B0502020104020203" pitchFamily="34" charset="0"/>
                        </a:rPr>
                        <a:t>final</a:t>
                      </a:r>
                      <a:r>
                        <a:rPr lang="en-GB" sz="2000" b="0" i="0" dirty="0">
                          <a:solidFill>
                            <a:srgbClr val="FF0000"/>
                          </a:solidFill>
                          <a:effectLst/>
                          <a:latin typeface="Gill Sans MT" panose="020B0502020104020203" pitchFamily="34" charset="0"/>
                        </a:rPr>
                        <a:t>ly</a:t>
                      </a:r>
                      <a:r>
                        <a:rPr lang="en-GB" sz="2000" b="0" i="0" dirty="0">
                          <a:solidFill>
                            <a:srgbClr val="000000"/>
                          </a:solidFill>
                          <a:effectLst/>
                          <a:latin typeface="Gill Sans MT" panose="020B0502020104020203" pitchFamily="34" charset="0"/>
                        </a:rPr>
                        <a:t> </a:t>
                      </a:r>
                      <a:endParaRPr lang="en-GB" sz="2000" dirty="0">
                        <a:latin typeface="Gill Sans MT" panose="020B0502020104020203" pitchFamily="34" charset="0"/>
                      </a:endParaRPr>
                    </a:p>
                  </a:txBody>
                  <a:tcPr anchor="ctr"/>
                </a:tc>
                <a:tc>
                  <a:txBody>
                    <a:bodyPr/>
                    <a:lstStyle/>
                    <a:p>
                      <a:pPr algn="ctr"/>
                      <a:r>
                        <a:rPr lang="en-GB" sz="2000" b="0" i="0" dirty="0">
                          <a:solidFill>
                            <a:srgbClr val="000000"/>
                          </a:solidFill>
                          <a:effectLst/>
                          <a:latin typeface="Gill Sans MT" panose="020B0502020104020203" pitchFamily="34" charset="0"/>
                        </a:rPr>
                        <a:t>comical</a:t>
                      </a:r>
                      <a:r>
                        <a:rPr lang="en-GB" sz="2000" b="0" i="0" dirty="0">
                          <a:solidFill>
                            <a:srgbClr val="FF0000"/>
                          </a:solidFill>
                          <a:effectLst/>
                          <a:latin typeface="Gill Sans MT" panose="020B0502020104020203" pitchFamily="34" charset="0"/>
                        </a:rPr>
                        <a:t>ly</a:t>
                      </a:r>
                      <a:endParaRPr lang="en-GB" sz="2000" dirty="0">
                        <a:solidFill>
                          <a:srgbClr val="FF0000"/>
                        </a:solidFill>
                        <a:latin typeface="Gill Sans MT" panose="020B0502020104020203" pitchFamily="34" charset="0"/>
                      </a:endParaRPr>
                    </a:p>
                  </a:txBody>
                  <a:tcPr anchor="ctr"/>
                </a:tc>
                <a:tc>
                  <a:txBody>
                    <a:bodyPr/>
                    <a:lstStyle/>
                    <a:p>
                      <a:pPr algn="ctr"/>
                      <a:r>
                        <a:rPr lang="en-GB" sz="2000" b="0" i="0" dirty="0">
                          <a:solidFill>
                            <a:srgbClr val="000000"/>
                          </a:solidFill>
                          <a:effectLst/>
                          <a:latin typeface="Gill Sans MT" panose="020B0502020104020203" pitchFamily="34" charset="0"/>
                        </a:rPr>
                        <a:t>basic</a:t>
                      </a:r>
                      <a:r>
                        <a:rPr lang="en-GB" sz="2000" b="0" i="0" dirty="0">
                          <a:solidFill>
                            <a:srgbClr val="FF0000"/>
                          </a:solidFill>
                          <a:effectLst/>
                          <a:latin typeface="Gill Sans MT" panose="020B0502020104020203" pitchFamily="34" charset="0"/>
                        </a:rPr>
                        <a:t>ally</a:t>
                      </a:r>
                      <a:endParaRPr lang="en-GB" sz="2000" dirty="0">
                        <a:latin typeface="Gill Sans MT" panose="020B0502020104020203" pitchFamily="34" charset="0"/>
                      </a:endParaRPr>
                    </a:p>
                  </a:txBody>
                  <a:tcPr anchor="ctr"/>
                </a:tc>
                <a:extLst>
                  <a:ext uri="{0D108BD9-81ED-4DB2-BD59-A6C34878D82A}">
                    <a16:rowId xmlns:a16="http://schemas.microsoft.com/office/drawing/2014/main" val="3537804785"/>
                  </a:ext>
                </a:extLst>
              </a:tr>
              <a:tr h="1380393">
                <a:tc>
                  <a:txBody>
                    <a:bodyPr/>
                    <a:lstStyle/>
                    <a:p>
                      <a:pPr algn="ctr"/>
                      <a:r>
                        <a:rPr lang="en-GB" sz="2000" b="0" i="0" dirty="0">
                          <a:solidFill>
                            <a:srgbClr val="000000"/>
                          </a:solidFill>
                          <a:effectLst/>
                          <a:latin typeface="Gill Sans MT" panose="020B0502020104020203" pitchFamily="34" charset="0"/>
                        </a:rPr>
                        <a:t>happ</a:t>
                      </a:r>
                      <a:r>
                        <a:rPr lang="en-GB" sz="2000" b="0" i="0" dirty="0">
                          <a:solidFill>
                            <a:srgbClr val="FF0000"/>
                          </a:solidFill>
                          <a:effectLst/>
                          <a:latin typeface="Gill Sans MT" panose="020B0502020104020203" pitchFamily="34" charset="0"/>
                        </a:rPr>
                        <a:t>ily</a:t>
                      </a:r>
                      <a:endParaRPr lang="en-GB" sz="2000" dirty="0">
                        <a:solidFill>
                          <a:srgbClr val="FF0000"/>
                        </a:solidFill>
                        <a:latin typeface="Gill Sans MT" panose="020B0502020104020203" pitchFamily="34" charset="0"/>
                      </a:endParaRPr>
                    </a:p>
                  </a:txBody>
                  <a:tcPr anchor="ctr"/>
                </a:tc>
                <a:tc>
                  <a:txBody>
                    <a:bodyPr/>
                    <a:lstStyle/>
                    <a:p>
                      <a:pPr algn="ctr"/>
                      <a:r>
                        <a:rPr lang="en-GB" sz="2000" b="0" i="0" dirty="0">
                          <a:solidFill>
                            <a:srgbClr val="000000"/>
                          </a:solidFill>
                          <a:effectLst/>
                          <a:latin typeface="Gill Sans MT" panose="020B0502020104020203" pitchFamily="34" charset="0"/>
                        </a:rPr>
                        <a:t>angr</a:t>
                      </a:r>
                      <a:r>
                        <a:rPr lang="en-GB" sz="2000" b="0" i="0" dirty="0">
                          <a:solidFill>
                            <a:srgbClr val="FF0000"/>
                          </a:solidFill>
                          <a:effectLst/>
                          <a:latin typeface="Gill Sans MT" panose="020B0502020104020203" pitchFamily="34" charset="0"/>
                        </a:rPr>
                        <a:t>ily</a:t>
                      </a:r>
                      <a:endParaRPr lang="en-GB" sz="2000" dirty="0">
                        <a:solidFill>
                          <a:srgbClr val="FF0000"/>
                        </a:solidFill>
                        <a:latin typeface="Gill Sans MT" panose="020B0502020104020203" pitchFamily="34" charset="0"/>
                      </a:endParaRPr>
                    </a:p>
                  </a:txBody>
                  <a:tcPr anchor="ctr"/>
                </a:tc>
                <a:tc>
                  <a:txBody>
                    <a:bodyPr/>
                    <a:lstStyle/>
                    <a:p>
                      <a:pPr algn="ctr"/>
                      <a:r>
                        <a:rPr lang="en-GB" sz="2000" b="0" i="0" dirty="0">
                          <a:solidFill>
                            <a:srgbClr val="000000"/>
                          </a:solidFill>
                          <a:effectLst/>
                          <a:latin typeface="Gill Sans MT" panose="020B0502020104020203" pitchFamily="34" charset="0"/>
                        </a:rPr>
                        <a:t>gent</a:t>
                      </a:r>
                      <a:r>
                        <a:rPr lang="en-GB" sz="2000" b="0" i="0" dirty="0">
                          <a:solidFill>
                            <a:srgbClr val="FF0000"/>
                          </a:solidFill>
                          <a:effectLst/>
                          <a:latin typeface="Gill Sans MT" panose="020B0502020104020203" pitchFamily="34" charset="0"/>
                        </a:rPr>
                        <a:t>ly</a:t>
                      </a:r>
                      <a:endParaRPr lang="en-GB" sz="2000" dirty="0">
                        <a:solidFill>
                          <a:srgbClr val="FF0000"/>
                        </a:solidFill>
                        <a:latin typeface="Gill Sans MT" panose="020B0502020104020203" pitchFamily="34" charset="0"/>
                      </a:endParaRPr>
                    </a:p>
                  </a:txBody>
                  <a:tcPr anchor="ctr"/>
                </a:tc>
                <a:tc>
                  <a:txBody>
                    <a:bodyPr/>
                    <a:lstStyle/>
                    <a:p>
                      <a:pPr algn="ctr"/>
                      <a:r>
                        <a:rPr lang="en-GB" sz="2000" b="0" i="0" dirty="0">
                          <a:solidFill>
                            <a:srgbClr val="000000"/>
                          </a:solidFill>
                          <a:effectLst/>
                          <a:latin typeface="Gill Sans MT" panose="020B0502020104020203" pitchFamily="34" charset="0"/>
                        </a:rPr>
                        <a:t>nobl</a:t>
                      </a:r>
                      <a:r>
                        <a:rPr lang="en-GB" sz="2000" b="0" i="0" dirty="0">
                          <a:solidFill>
                            <a:srgbClr val="FF0000"/>
                          </a:solidFill>
                          <a:effectLst/>
                          <a:latin typeface="Gill Sans MT" panose="020B0502020104020203" pitchFamily="34" charset="0"/>
                        </a:rPr>
                        <a:t>y</a:t>
                      </a:r>
                      <a:endParaRPr lang="en-GB" sz="2000" dirty="0">
                        <a:solidFill>
                          <a:srgbClr val="FF0000"/>
                        </a:solidFill>
                        <a:latin typeface="Gill Sans MT" panose="020B0502020104020203" pitchFamily="34" charset="0"/>
                      </a:endParaRPr>
                    </a:p>
                  </a:txBody>
                  <a:tcPr anchor="ctr"/>
                </a:tc>
                <a:extLst>
                  <a:ext uri="{0D108BD9-81ED-4DB2-BD59-A6C34878D82A}">
                    <a16:rowId xmlns:a16="http://schemas.microsoft.com/office/drawing/2014/main" val="3298094511"/>
                  </a:ext>
                </a:extLst>
              </a:tr>
              <a:tr h="1380393">
                <a:tc>
                  <a:txBody>
                    <a:bodyPr/>
                    <a:lstStyle/>
                    <a:p>
                      <a:pPr algn="ctr"/>
                      <a:r>
                        <a:rPr lang="en-GB" sz="2000" b="0" i="0" dirty="0">
                          <a:solidFill>
                            <a:srgbClr val="000000"/>
                          </a:solidFill>
                          <a:effectLst/>
                          <a:latin typeface="Gill Sans MT" panose="020B0502020104020203" pitchFamily="34" charset="0"/>
                        </a:rPr>
                        <a:t>simpl</a:t>
                      </a:r>
                      <a:r>
                        <a:rPr lang="en-GB" sz="2000" b="0" i="0" dirty="0">
                          <a:solidFill>
                            <a:srgbClr val="FF0000"/>
                          </a:solidFill>
                          <a:effectLst/>
                          <a:latin typeface="Gill Sans MT" panose="020B0502020104020203" pitchFamily="34" charset="0"/>
                        </a:rPr>
                        <a:t>y</a:t>
                      </a:r>
                      <a:endParaRPr lang="en-GB" sz="2000" dirty="0">
                        <a:solidFill>
                          <a:srgbClr val="FF0000"/>
                        </a:solidFill>
                        <a:latin typeface="Gill Sans MT" panose="020B0502020104020203" pitchFamily="34" charset="0"/>
                      </a:endParaRPr>
                    </a:p>
                  </a:txBody>
                  <a:tcPr anchor="ctr"/>
                </a:tc>
                <a:tc>
                  <a:txBody>
                    <a:bodyPr/>
                    <a:lstStyle/>
                    <a:p>
                      <a:pPr algn="ctr"/>
                      <a:r>
                        <a:rPr lang="en-GB" sz="2000" b="0" i="0" dirty="0">
                          <a:solidFill>
                            <a:srgbClr val="000000"/>
                          </a:solidFill>
                          <a:effectLst/>
                          <a:latin typeface="Gill Sans MT" panose="020B0502020104020203" pitchFamily="34" charset="0"/>
                        </a:rPr>
                        <a:t>humbl</a:t>
                      </a:r>
                      <a:r>
                        <a:rPr lang="en-GB" sz="2000" b="0" i="0" dirty="0">
                          <a:solidFill>
                            <a:srgbClr val="FF0000"/>
                          </a:solidFill>
                          <a:effectLst/>
                          <a:latin typeface="Gill Sans MT" panose="020B0502020104020203" pitchFamily="34" charset="0"/>
                        </a:rPr>
                        <a:t>y</a:t>
                      </a:r>
                      <a:endParaRPr lang="en-GB" sz="2000" dirty="0">
                        <a:solidFill>
                          <a:srgbClr val="FF0000"/>
                        </a:solidFill>
                        <a:latin typeface="Gill Sans MT" panose="020B0502020104020203" pitchFamily="34" charset="0"/>
                      </a:endParaRPr>
                    </a:p>
                  </a:txBody>
                  <a:tcPr anchor="ctr"/>
                </a:tc>
                <a:tc>
                  <a:txBody>
                    <a:bodyPr/>
                    <a:lstStyle/>
                    <a:p>
                      <a:pPr algn="ctr"/>
                      <a:r>
                        <a:rPr lang="en-GB" sz="2000" b="0" i="0" dirty="0">
                          <a:solidFill>
                            <a:srgbClr val="000000"/>
                          </a:solidFill>
                          <a:effectLst/>
                          <a:latin typeface="Gill Sans MT" panose="020B0502020104020203" pitchFamily="34" charset="0"/>
                        </a:rPr>
                        <a:t>dramatic</a:t>
                      </a:r>
                      <a:r>
                        <a:rPr lang="en-GB" sz="2000" b="0" i="0" dirty="0">
                          <a:solidFill>
                            <a:srgbClr val="FF0000"/>
                          </a:solidFill>
                          <a:effectLst/>
                          <a:latin typeface="Gill Sans MT" panose="020B0502020104020203" pitchFamily="34" charset="0"/>
                        </a:rPr>
                        <a:t>ally</a:t>
                      </a:r>
                      <a:endParaRPr lang="en-GB" sz="2000" dirty="0">
                        <a:solidFill>
                          <a:srgbClr val="FF0000"/>
                        </a:solidFill>
                        <a:latin typeface="Gill Sans MT" panose="020B0502020104020203" pitchFamily="34" charset="0"/>
                      </a:endParaRPr>
                    </a:p>
                  </a:txBody>
                  <a:tcPr anchor="ctr"/>
                </a:tc>
                <a:tc>
                  <a:txBody>
                    <a:bodyPr/>
                    <a:lstStyle/>
                    <a:p>
                      <a:pPr algn="ctr"/>
                      <a:r>
                        <a:rPr lang="en-GB" sz="2000" b="0" i="0" dirty="0">
                          <a:solidFill>
                            <a:srgbClr val="000000"/>
                          </a:solidFill>
                          <a:effectLst/>
                          <a:latin typeface="Gill Sans MT" panose="020B0502020104020203" pitchFamily="34" charset="0"/>
                        </a:rPr>
                        <a:t>prefe</a:t>
                      </a:r>
                      <a:r>
                        <a:rPr lang="en-GB" sz="2000" b="0" i="0" dirty="0">
                          <a:solidFill>
                            <a:srgbClr val="FF0000"/>
                          </a:solidFill>
                          <a:effectLst/>
                          <a:latin typeface="Gill Sans MT" panose="020B0502020104020203" pitchFamily="34" charset="0"/>
                        </a:rPr>
                        <a:t>rred</a:t>
                      </a:r>
                      <a:endParaRPr lang="en-GB" sz="2000" dirty="0">
                        <a:solidFill>
                          <a:srgbClr val="FF0000"/>
                        </a:solidFill>
                        <a:latin typeface="Gill Sans MT" panose="020B0502020104020203" pitchFamily="34" charset="0"/>
                      </a:endParaRPr>
                    </a:p>
                  </a:txBody>
                  <a:tcPr anchor="ctr"/>
                </a:tc>
                <a:extLst>
                  <a:ext uri="{0D108BD9-81ED-4DB2-BD59-A6C34878D82A}">
                    <a16:rowId xmlns:a16="http://schemas.microsoft.com/office/drawing/2014/main" val="1301794502"/>
                  </a:ext>
                </a:extLst>
              </a:tr>
            </a:tbl>
          </a:graphicData>
        </a:graphic>
      </p:graphicFrame>
      <p:graphicFrame>
        <p:nvGraphicFramePr>
          <p:cNvPr id="8" name="Table 7">
            <a:extLst>
              <a:ext uri="{FF2B5EF4-FFF2-40B4-BE49-F238E27FC236}">
                <a16:creationId xmlns:a16="http://schemas.microsoft.com/office/drawing/2014/main" id="{EB0CC512-CAF1-7C46-9B3E-E008CE349B0D}"/>
              </a:ext>
            </a:extLst>
          </p:cNvPr>
          <p:cNvGraphicFramePr>
            <a:graphicFrameLocks noGrp="1"/>
          </p:cNvGraphicFramePr>
          <p:nvPr>
            <p:extLst>
              <p:ext uri="{D42A27DB-BD31-4B8C-83A1-F6EECF244321}">
                <p14:modId xmlns:p14="http://schemas.microsoft.com/office/powerpoint/2010/main" val="1380720772"/>
              </p:ext>
            </p:extLst>
          </p:nvPr>
        </p:nvGraphicFramePr>
        <p:xfrm>
          <a:off x="2376314" y="649362"/>
          <a:ext cx="4104000" cy="1891620"/>
        </p:xfrm>
        <a:graphic>
          <a:graphicData uri="http://schemas.openxmlformats.org/drawingml/2006/table">
            <a:tbl>
              <a:tblPr firstRow="1" bandRow="1">
                <a:tableStyleId>{5940675A-B579-460E-94D1-54222C63F5DA}</a:tableStyleId>
              </a:tblPr>
              <a:tblGrid>
                <a:gridCol w="4104000">
                  <a:extLst>
                    <a:ext uri="{9D8B030D-6E8A-4147-A177-3AD203B41FA5}">
                      <a16:colId xmlns:a16="http://schemas.microsoft.com/office/drawing/2014/main" val="144608446"/>
                    </a:ext>
                  </a:extLst>
                </a:gridCol>
              </a:tblGrid>
              <a:tr h="360000">
                <a:tc>
                  <a:txBody>
                    <a:bodyPr/>
                    <a:lstStyle/>
                    <a:p>
                      <a:pPr algn="ctr"/>
                      <a:r>
                        <a:rPr lang="en-GB" b="1" dirty="0">
                          <a:solidFill>
                            <a:srgbClr val="FF0000"/>
                          </a:solidFill>
                        </a:rPr>
                        <a:t>Spelling Rule / Weekly Focus</a:t>
                      </a:r>
                      <a:endParaRPr lang="en-GB" b="1" dirty="0">
                        <a:solidFill>
                          <a:srgbClr val="0070C0"/>
                        </a:solidFill>
                      </a:endParaRPr>
                    </a:p>
                  </a:txBody>
                  <a:tcPr anchor="ctr"/>
                </a:tc>
                <a:extLst>
                  <a:ext uri="{0D108BD9-81ED-4DB2-BD59-A6C34878D82A}">
                    <a16:rowId xmlns:a16="http://schemas.microsoft.com/office/drawing/2014/main" val="1726703323"/>
                  </a:ext>
                </a:extLst>
              </a:tr>
              <a:tr h="1476000">
                <a:tc>
                  <a:txBody>
                    <a:bodyPr/>
                    <a:lstStyle/>
                    <a:p>
                      <a:pPr algn="ctr"/>
                      <a:r>
                        <a:rPr lang="en-GB" sz="1050" b="1" dirty="0">
                          <a:latin typeface="Gill Sans MT" panose="020B0502020104020203" pitchFamily="34" charset="77"/>
                        </a:rPr>
                        <a:t>To use</a:t>
                      </a:r>
                      <a:r>
                        <a:rPr lang="en-GB" sz="1050" b="1" baseline="0" dirty="0">
                          <a:latin typeface="Gill Sans MT" panose="020B0502020104020203" pitchFamily="34" charset="77"/>
                        </a:rPr>
                        <a:t> </a:t>
                      </a:r>
                      <a:r>
                        <a:rPr lang="en-GB" sz="1050" b="1" dirty="0">
                          <a:latin typeface="Gill Sans MT" panose="020B0502020104020203" pitchFamily="34" charset="77"/>
                        </a:rPr>
                        <a:t>knowledge of</a:t>
                      </a:r>
                      <a:r>
                        <a:rPr lang="en-GB" sz="1050" b="1" baseline="0" dirty="0">
                          <a:latin typeface="Gill Sans MT" panose="020B0502020104020203" pitchFamily="34" charset="77"/>
                        </a:rPr>
                        <a:t> </a:t>
                      </a:r>
                      <a:r>
                        <a:rPr lang="en-GB" sz="1050" b="1" dirty="0">
                          <a:latin typeface="Gill Sans MT" panose="020B0502020104020203" pitchFamily="34" charset="77"/>
                        </a:rPr>
                        <a:t>root and base</a:t>
                      </a:r>
                      <a:r>
                        <a:rPr lang="en-GB" sz="1050" b="1" baseline="0" dirty="0">
                          <a:latin typeface="Gill Sans MT" panose="020B0502020104020203" pitchFamily="34" charset="77"/>
                        </a:rPr>
                        <a:t> </a:t>
                      </a:r>
                      <a:r>
                        <a:rPr lang="en-GB" sz="1050" b="1" dirty="0">
                          <a:latin typeface="Gill Sans MT" panose="020B0502020104020203" pitchFamily="34" charset="77"/>
                        </a:rPr>
                        <a:t>words to spell</a:t>
                      </a:r>
                      <a:r>
                        <a:rPr lang="en-GB" sz="1050" b="1" baseline="0" dirty="0">
                          <a:latin typeface="Gill Sans MT" panose="020B0502020104020203" pitchFamily="34" charset="77"/>
                        </a:rPr>
                        <a:t> </a:t>
                      </a:r>
                      <a:r>
                        <a:rPr lang="en-GB" sz="1050" b="1" dirty="0">
                          <a:latin typeface="Gill Sans MT" panose="020B0502020104020203" pitchFamily="34" charset="77"/>
                        </a:rPr>
                        <a:t>related words</a:t>
                      </a:r>
                    </a:p>
                    <a:p>
                      <a:pPr algn="ctr"/>
                      <a:r>
                        <a:rPr lang="en-GB" sz="1050" b="0" u="sng" dirty="0">
                          <a:latin typeface="Gill Sans MT" panose="020B0502020104020203" pitchFamily="34" charset="77"/>
                        </a:rPr>
                        <a:t>Key Questions:</a:t>
                      </a:r>
                    </a:p>
                    <a:p>
                      <a:pPr marL="285750" indent="-285750" algn="ctr">
                        <a:buFont typeface="Arial" panose="020B0604020202020204" pitchFamily="34" charset="0"/>
                        <a:buChar char="•"/>
                      </a:pPr>
                      <a:r>
                        <a:rPr lang="en-GB" sz="1050" b="0" dirty="0">
                          <a:latin typeface="Gill Sans MT" panose="020B0502020104020203" pitchFamily="34" charset="77"/>
                        </a:rPr>
                        <a:t>What do we know already?</a:t>
                      </a:r>
                    </a:p>
                    <a:p>
                      <a:pPr marL="285750" indent="-285750" algn="ctr">
                        <a:buFont typeface="Arial" panose="020B0604020202020204" pitchFamily="34" charset="0"/>
                        <a:buChar char="•"/>
                      </a:pPr>
                      <a:r>
                        <a:rPr lang="en-GB" sz="1050" b="0" dirty="0">
                          <a:latin typeface="Gill Sans MT" panose="020B0502020104020203" pitchFamily="34" charset="77"/>
                        </a:rPr>
                        <a:t>Talk about root words.</a:t>
                      </a:r>
                    </a:p>
                    <a:p>
                      <a:pPr marL="285750" indent="-285750" algn="ctr">
                        <a:buFont typeface="Arial" panose="020B0604020202020204" pitchFamily="34" charset="0"/>
                        <a:buChar char="•"/>
                      </a:pPr>
                      <a:r>
                        <a:rPr lang="en-GB" sz="1050" b="0" dirty="0">
                          <a:latin typeface="Gill Sans MT" panose="020B0502020104020203" pitchFamily="34" charset="77"/>
                        </a:rPr>
                        <a:t>Generate word families.</a:t>
                      </a:r>
                    </a:p>
                    <a:p>
                      <a:pPr marL="285750" indent="-285750" algn="ctr">
                        <a:buFont typeface="Arial" panose="020B0604020202020204" pitchFamily="34" charset="0"/>
                        <a:buChar char="•"/>
                      </a:pPr>
                      <a:r>
                        <a:rPr lang="en-GB" sz="1050" b="0" dirty="0">
                          <a:latin typeface="Gill Sans MT" panose="020B0502020104020203" pitchFamily="34" charset="77"/>
                        </a:rPr>
                        <a:t>Identify rules/patterns.</a:t>
                      </a:r>
                    </a:p>
                    <a:p>
                      <a:pPr marL="285750" indent="-285750" algn="ctr">
                        <a:buFont typeface="Arial" panose="020B0604020202020204" pitchFamily="34" charset="0"/>
                        <a:buChar char="•"/>
                      </a:pPr>
                      <a:r>
                        <a:rPr lang="en-GB" sz="1050" b="0" dirty="0">
                          <a:latin typeface="Gill Sans MT" panose="020B0502020104020203" pitchFamily="34" charset="77"/>
                        </a:rPr>
                        <a:t>Link to grammar (morphology) and word class.</a:t>
                      </a:r>
                    </a:p>
                    <a:p>
                      <a:pPr marL="285750" indent="-285750" algn="ctr">
                        <a:buFont typeface="Arial" panose="020B0604020202020204" pitchFamily="34" charset="0"/>
                        <a:buChar char="•"/>
                      </a:pPr>
                      <a:r>
                        <a:rPr lang="en-GB" sz="1050" b="0" dirty="0">
                          <a:latin typeface="Gill Sans MT" panose="020B0502020104020203" pitchFamily="34" charset="77"/>
                        </a:rPr>
                        <a:t>Select key words to learn and apply in sentences</a:t>
                      </a:r>
                    </a:p>
                  </a:txBody>
                  <a:tcPr anchor="ctr"/>
                </a:tc>
                <a:extLst>
                  <a:ext uri="{0D108BD9-81ED-4DB2-BD59-A6C34878D82A}">
                    <a16:rowId xmlns:a16="http://schemas.microsoft.com/office/drawing/2014/main" val="967602748"/>
                  </a:ext>
                </a:extLst>
              </a:tr>
            </a:tbl>
          </a:graphicData>
        </a:graphic>
      </p:graphicFrame>
      <p:sp>
        <p:nvSpPr>
          <p:cNvPr id="10" name="Rectangle 9">
            <a:extLst>
              <a:ext uri="{FF2B5EF4-FFF2-40B4-BE49-F238E27FC236}">
                <a16:creationId xmlns:a16="http://schemas.microsoft.com/office/drawing/2014/main" id="{5E676E34-96DC-8B48-B5A6-C1FE0C1AA534}"/>
              </a:ext>
            </a:extLst>
          </p:cNvPr>
          <p:cNvSpPr/>
          <p:nvPr/>
        </p:nvSpPr>
        <p:spPr>
          <a:xfrm>
            <a:off x="-154241"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Year 6 – Spring Term – Week 4</a:t>
            </a:r>
          </a:p>
        </p:txBody>
      </p:sp>
      <p:pic>
        <p:nvPicPr>
          <p:cNvPr id="2" name="Picture 1" descr="Logo&#10;&#10;Description automatically generated">
            <a:extLst>
              <a:ext uri="{FF2B5EF4-FFF2-40B4-BE49-F238E27FC236}">
                <a16:creationId xmlns:a16="http://schemas.microsoft.com/office/drawing/2014/main" id="{6B372766-D2D5-3CB9-7646-4FEFF11815A7}"/>
              </a:ext>
            </a:extLst>
          </p:cNvPr>
          <p:cNvPicPr>
            <a:picLocks noChangeAspect="1"/>
          </p:cNvPicPr>
          <p:nvPr/>
        </p:nvPicPr>
        <p:blipFill>
          <a:blip r:embed="rId2"/>
          <a:stretch>
            <a:fillRect/>
          </a:stretch>
        </p:blipFill>
        <p:spPr>
          <a:xfrm>
            <a:off x="553198" y="987994"/>
            <a:ext cx="1558455" cy="1188518"/>
          </a:xfrm>
          <a:prstGeom prst="rect">
            <a:avLst/>
          </a:prstGeom>
        </p:spPr>
      </p:pic>
    </p:spTree>
    <p:extLst>
      <p:ext uri="{BB962C8B-B14F-4D97-AF65-F5344CB8AC3E}">
        <p14:creationId xmlns:p14="http://schemas.microsoft.com/office/powerpoint/2010/main" val="348996427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rc 1">
            <a:extLst>
              <a:ext uri="{FF2B5EF4-FFF2-40B4-BE49-F238E27FC236}">
                <a16:creationId xmlns:a16="http://schemas.microsoft.com/office/drawing/2014/main" id="{CC898051-2AC0-1A49-BFB0-571465C2B17B}"/>
              </a:ext>
            </a:extLst>
          </p:cNvPr>
          <p:cNvSpPr/>
          <p:nvPr/>
        </p:nvSpPr>
        <p:spPr>
          <a:xfrm>
            <a:off x="-7256871" y="5867400"/>
            <a:ext cx="11868150" cy="9525000"/>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5" name="Arc 4">
            <a:extLst>
              <a:ext uri="{FF2B5EF4-FFF2-40B4-BE49-F238E27FC236}">
                <a16:creationId xmlns:a16="http://schemas.microsoft.com/office/drawing/2014/main" id="{ACD2339B-59C3-DB46-A4D7-289F8D4113CF}"/>
              </a:ext>
            </a:extLst>
          </p:cNvPr>
          <p:cNvSpPr/>
          <p:nvPr/>
        </p:nvSpPr>
        <p:spPr>
          <a:xfrm rot="19632455">
            <a:off x="-3446872" y="8458200"/>
            <a:ext cx="11868150" cy="9525000"/>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6" name="Arc 5">
            <a:extLst>
              <a:ext uri="{FF2B5EF4-FFF2-40B4-BE49-F238E27FC236}">
                <a16:creationId xmlns:a16="http://schemas.microsoft.com/office/drawing/2014/main" id="{46D0F2EC-B2E8-8243-97F0-0C94BC3E49F8}"/>
              </a:ext>
            </a:extLst>
          </p:cNvPr>
          <p:cNvSpPr/>
          <p:nvPr/>
        </p:nvSpPr>
        <p:spPr>
          <a:xfrm rot="14557400">
            <a:off x="5950961" y="-4724659"/>
            <a:ext cx="4933950" cy="19022536"/>
          </a:xfrm>
          <a:prstGeom prst="arc">
            <a:avLst/>
          </a:prstGeom>
          <a:ln w="666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7" name="Arc 6">
            <a:extLst>
              <a:ext uri="{FF2B5EF4-FFF2-40B4-BE49-F238E27FC236}">
                <a16:creationId xmlns:a16="http://schemas.microsoft.com/office/drawing/2014/main" id="{8A70DC80-83EF-3241-BBCC-48DDCC459711}"/>
              </a:ext>
            </a:extLst>
          </p:cNvPr>
          <p:cNvSpPr/>
          <p:nvPr/>
        </p:nvSpPr>
        <p:spPr>
          <a:xfrm rot="18007826" flipH="1" flipV="1">
            <a:off x="-2254352" y="-5927497"/>
            <a:ext cx="7981430" cy="14295625"/>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8" name="Arc 7">
            <a:extLst>
              <a:ext uri="{FF2B5EF4-FFF2-40B4-BE49-F238E27FC236}">
                <a16:creationId xmlns:a16="http://schemas.microsoft.com/office/drawing/2014/main" id="{707CEE3C-9C53-D345-83CA-172A3F4D1B35}"/>
              </a:ext>
            </a:extLst>
          </p:cNvPr>
          <p:cNvSpPr/>
          <p:nvPr/>
        </p:nvSpPr>
        <p:spPr>
          <a:xfrm rot="16200000" flipH="1" flipV="1">
            <a:off x="-5767798" y="-6556570"/>
            <a:ext cx="7981430" cy="14295625"/>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9" name="Arc 8">
            <a:extLst>
              <a:ext uri="{FF2B5EF4-FFF2-40B4-BE49-F238E27FC236}">
                <a16:creationId xmlns:a16="http://schemas.microsoft.com/office/drawing/2014/main" id="{E1130931-B51D-8F4E-ABC0-36B9C19CCA10}"/>
              </a:ext>
            </a:extLst>
          </p:cNvPr>
          <p:cNvSpPr/>
          <p:nvPr/>
        </p:nvSpPr>
        <p:spPr>
          <a:xfrm rot="17692263" flipV="1">
            <a:off x="-4199765" y="-8125049"/>
            <a:ext cx="4845365" cy="21029364"/>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10" name="Arc 9">
            <a:extLst>
              <a:ext uri="{FF2B5EF4-FFF2-40B4-BE49-F238E27FC236}">
                <a16:creationId xmlns:a16="http://schemas.microsoft.com/office/drawing/2014/main" id="{24038ABD-7DA0-7046-B103-DCBCD8E93996}"/>
              </a:ext>
            </a:extLst>
          </p:cNvPr>
          <p:cNvSpPr/>
          <p:nvPr/>
        </p:nvSpPr>
        <p:spPr>
          <a:xfrm rot="18700337">
            <a:off x="-1769456" y="1593914"/>
            <a:ext cx="10396909" cy="9327602"/>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grpSp>
        <p:nvGrpSpPr>
          <p:cNvPr id="12" name="Group 11">
            <a:extLst>
              <a:ext uri="{FF2B5EF4-FFF2-40B4-BE49-F238E27FC236}">
                <a16:creationId xmlns:a16="http://schemas.microsoft.com/office/drawing/2014/main" id="{4DDD5C1B-9E35-794B-B39A-E44108EAFB34}"/>
              </a:ext>
            </a:extLst>
          </p:cNvPr>
          <p:cNvGrpSpPr/>
          <p:nvPr/>
        </p:nvGrpSpPr>
        <p:grpSpPr>
          <a:xfrm>
            <a:off x="-947656" y="138404"/>
            <a:ext cx="7623709" cy="9629192"/>
            <a:chOff x="-947656" y="138404"/>
            <a:chExt cx="7623709" cy="9629192"/>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947656"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Scribble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1168501" y="566674"/>
              <a:ext cx="4389676" cy="646331"/>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Using different coloured pens or pencils, use each space to write the same word in the same colour as many times as you can. Can you complete the whole grid?</a:t>
              </a:r>
            </a:p>
          </p:txBody>
        </p:sp>
      </p:grpSp>
    </p:spTree>
    <p:extLst>
      <p:ext uri="{BB962C8B-B14F-4D97-AF65-F5344CB8AC3E}">
        <p14:creationId xmlns:p14="http://schemas.microsoft.com/office/powerpoint/2010/main" val="114275472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22796"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Grid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61624"/>
            <a:ext cx="5279191"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Using different coloured pens or pencils, use each space to write the same word in the same colour as many times as you can. Can you complete the whole grid?</a:t>
            </a:r>
          </a:p>
        </p:txBody>
      </p:sp>
      <p:graphicFrame>
        <p:nvGraphicFramePr>
          <p:cNvPr id="12" name="Table 11">
            <a:extLst>
              <a:ext uri="{FF2B5EF4-FFF2-40B4-BE49-F238E27FC236}">
                <a16:creationId xmlns:a16="http://schemas.microsoft.com/office/drawing/2014/main" id="{50F44172-0714-0A49-9BDA-1C98E67B57D1}"/>
              </a:ext>
            </a:extLst>
          </p:cNvPr>
          <p:cNvGraphicFramePr>
            <a:graphicFrameLocks noGrp="1"/>
          </p:cNvGraphicFramePr>
          <p:nvPr>
            <p:extLst>
              <p:ext uri="{D42A27DB-BD31-4B8C-83A1-F6EECF244321}">
                <p14:modId xmlns:p14="http://schemas.microsoft.com/office/powerpoint/2010/main" val="1603440979"/>
              </p:ext>
            </p:extLst>
          </p:nvPr>
        </p:nvGraphicFramePr>
        <p:xfrm>
          <a:off x="346068" y="1184843"/>
          <a:ext cx="6171960" cy="8404635"/>
        </p:xfrm>
        <a:graphic>
          <a:graphicData uri="http://schemas.openxmlformats.org/drawingml/2006/table">
            <a:tbl>
              <a:tblPr firstRow="1" bandRow="1">
                <a:tableStyleId>{5940675A-B579-460E-94D1-54222C63F5DA}</a:tableStyleId>
              </a:tblPr>
              <a:tblGrid>
                <a:gridCol w="1542990">
                  <a:extLst>
                    <a:ext uri="{9D8B030D-6E8A-4147-A177-3AD203B41FA5}">
                      <a16:colId xmlns:a16="http://schemas.microsoft.com/office/drawing/2014/main" val="2386546076"/>
                    </a:ext>
                  </a:extLst>
                </a:gridCol>
                <a:gridCol w="1542990">
                  <a:extLst>
                    <a:ext uri="{9D8B030D-6E8A-4147-A177-3AD203B41FA5}">
                      <a16:colId xmlns:a16="http://schemas.microsoft.com/office/drawing/2014/main" val="3666296146"/>
                    </a:ext>
                  </a:extLst>
                </a:gridCol>
                <a:gridCol w="1542990">
                  <a:extLst>
                    <a:ext uri="{9D8B030D-6E8A-4147-A177-3AD203B41FA5}">
                      <a16:colId xmlns:a16="http://schemas.microsoft.com/office/drawing/2014/main" val="2690870565"/>
                    </a:ext>
                  </a:extLst>
                </a:gridCol>
                <a:gridCol w="1542990">
                  <a:extLst>
                    <a:ext uri="{9D8B030D-6E8A-4147-A177-3AD203B41FA5}">
                      <a16:colId xmlns:a16="http://schemas.microsoft.com/office/drawing/2014/main" val="1226860952"/>
                    </a:ext>
                  </a:extLst>
                </a:gridCol>
              </a:tblGrid>
              <a:tr h="1680927">
                <a:tc>
                  <a:txBody>
                    <a:bodyPr/>
                    <a:lstStyle/>
                    <a:p>
                      <a:endParaRPr lang="en-GB" dirty="0"/>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992929532"/>
                  </a:ext>
                </a:extLst>
              </a:tr>
              <a:tr h="1680927">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4069325790"/>
                  </a:ext>
                </a:extLst>
              </a:tr>
              <a:tr h="1680927">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1063592088"/>
                  </a:ext>
                </a:extLst>
              </a:tr>
              <a:tr h="1680927">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717901582"/>
                  </a:ext>
                </a:extLst>
              </a:tr>
              <a:tr h="1680927">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4275276504"/>
                  </a:ext>
                </a:extLst>
              </a:tr>
            </a:tbl>
          </a:graphicData>
        </a:graphic>
      </p:graphicFrame>
    </p:spTree>
    <p:extLst>
      <p:ext uri="{BB962C8B-B14F-4D97-AF65-F5344CB8AC3E}">
        <p14:creationId xmlns:p14="http://schemas.microsoft.com/office/powerpoint/2010/main" val="185998534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36645"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Crossword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61624"/>
            <a:ext cx="5279191"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Plot your words in the space below so that your words overlap, very much like in the game Scrabble.</a:t>
            </a:r>
          </a:p>
        </p:txBody>
      </p:sp>
    </p:spTree>
    <p:extLst>
      <p:ext uri="{BB962C8B-B14F-4D97-AF65-F5344CB8AC3E}">
        <p14:creationId xmlns:p14="http://schemas.microsoft.com/office/powerpoint/2010/main" val="35965770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36645"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Word Web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61624"/>
            <a:ext cx="6193060"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Choose a word from your spelling list and then choose a segment of the web, then write your words in the same colour, becoming smaller and smaller as you get closer to the centre.</a:t>
            </a:r>
          </a:p>
        </p:txBody>
      </p:sp>
      <p:pic>
        <p:nvPicPr>
          <p:cNvPr id="5" name="Picture 4">
            <a:extLst>
              <a:ext uri="{FF2B5EF4-FFF2-40B4-BE49-F238E27FC236}">
                <a16:creationId xmlns:a16="http://schemas.microsoft.com/office/drawing/2014/main" id="{A84CEFFA-A55A-B642-9D30-C9C6F2C911BB}"/>
              </a:ext>
            </a:extLst>
          </p:cNvPr>
          <p:cNvPicPr>
            <a:picLocks noChangeAspect="1"/>
          </p:cNvPicPr>
          <p:nvPr/>
        </p:nvPicPr>
        <p:blipFill rotWithShape="1">
          <a:blip r:embed="rId2"/>
          <a:srcRect l="12341" t="-1152" r="11220" b="14073"/>
          <a:stretch/>
        </p:blipFill>
        <p:spPr>
          <a:xfrm>
            <a:off x="245750" y="1271147"/>
            <a:ext cx="6400323" cy="7513089"/>
          </a:xfrm>
          <a:prstGeom prst="rect">
            <a:avLst/>
          </a:prstGeom>
        </p:spPr>
      </p:pic>
      <p:pic>
        <p:nvPicPr>
          <p:cNvPr id="6" name="Picture 5">
            <a:extLst>
              <a:ext uri="{FF2B5EF4-FFF2-40B4-BE49-F238E27FC236}">
                <a16:creationId xmlns:a16="http://schemas.microsoft.com/office/drawing/2014/main" id="{34ED6F5B-76D7-554E-9D30-BDB417EB958D}"/>
              </a:ext>
            </a:extLst>
          </p:cNvPr>
          <p:cNvPicPr>
            <a:picLocks noChangeAspect="1"/>
          </p:cNvPicPr>
          <p:nvPr/>
        </p:nvPicPr>
        <p:blipFill>
          <a:blip r:embed="rId3"/>
          <a:stretch>
            <a:fillRect/>
          </a:stretch>
        </p:blipFill>
        <p:spPr>
          <a:xfrm>
            <a:off x="4395389" y="8633732"/>
            <a:ext cx="2211049" cy="1105525"/>
          </a:xfrm>
          <a:prstGeom prst="rect">
            <a:avLst/>
          </a:prstGeom>
        </p:spPr>
      </p:pic>
    </p:spTree>
    <p:extLst>
      <p:ext uri="{BB962C8B-B14F-4D97-AF65-F5344CB8AC3E}">
        <p14:creationId xmlns:p14="http://schemas.microsoft.com/office/powerpoint/2010/main" val="342092276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13199"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Symmetry Spelling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61624"/>
            <a:ext cx="5279191"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your word on one side of the line, then flip it and write the mirror image of the word on the other side of the line. Practise spelling and symmetry.</a:t>
            </a:r>
          </a:p>
        </p:txBody>
      </p:sp>
      <p:cxnSp>
        <p:nvCxnSpPr>
          <p:cNvPr id="20" name="Straight Connector 19">
            <a:extLst>
              <a:ext uri="{FF2B5EF4-FFF2-40B4-BE49-F238E27FC236}">
                <a16:creationId xmlns:a16="http://schemas.microsoft.com/office/drawing/2014/main" id="{053D4DAB-40CB-5C43-A3B1-FCA74D7E4559}"/>
              </a:ext>
            </a:extLst>
          </p:cNvPr>
          <p:cNvCxnSpPr>
            <a:cxnSpLocks/>
          </p:cNvCxnSpPr>
          <p:nvPr/>
        </p:nvCxnSpPr>
        <p:spPr>
          <a:xfrm>
            <a:off x="773723" y="1859504"/>
            <a:ext cx="3305908" cy="461665"/>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2" name="Straight Connector 21">
            <a:extLst>
              <a:ext uri="{FF2B5EF4-FFF2-40B4-BE49-F238E27FC236}">
                <a16:creationId xmlns:a16="http://schemas.microsoft.com/office/drawing/2014/main" id="{2022715E-54FB-0749-AC73-9C66AD23095B}"/>
              </a:ext>
            </a:extLst>
          </p:cNvPr>
          <p:cNvCxnSpPr/>
          <p:nvPr/>
        </p:nvCxnSpPr>
        <p:spPr>
          <a:xfrm flipV="1">
            <a:off x="1148862" y="3001108"/>
            <a:ext cx="1766464" cy="19518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6417B16F-727C-CD46-96D1-26CC10D582A9}"/>
              </a:ext>
            </a:extLst>
          </p:cNvPr>
          <p:cNvCxnSpPr/>
          <p:nvPr/>
        </p:nvCxnSpPr>
        <p:spPr>
          <a:xfrm>
            <a:off x="4937225" y="1316729"/>
            <a:ext cx="1195754" cy="260999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6" name="Straight Connector 25">
            <a:extLst>
              <a:ext uri="{FF2B5EF4-FFF2-40B4-BE49-F238E27FC236}">
                <a16:creationId xmlns:a16="http://schemas.microsoft.com/office/drawing/2014/main" id="{57B9C7BF-DEA7-7446-AC5F-A5395F81ACF3}"/>
              </a:ext>
            </a:extLst>
          </p:cNvPr>
          <p:cNvCxnSpPr/>
          <p:nvPr/>
        </p:nvCxnSpPr>
        <p:spPr>
          <a:xfrm flipH="1">
            <a:off x="2670049" y="6025662"/>
            <a:ext cx="2884873" cy="17584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D8E464A7-EEFB-304C-A533-81EB4183E44E}"/>
              </a:ext>
            </a:extLst>
          </p:cNvPr>
          <p:cNvCxnSpPr/>
          <p:nvPr/>
        </p:nvCxnSpPr>
        <p:spPr>
          <a:xfrm>
            <a:off x="3429000" y="3519050"/>
            <a:ext cx="0" cy="272026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ECF3F2A4-A61E-554B-8DEE-DFBFB393AEC8}"/>
              </a:ext>
            </a:extLst>
          </p:cNvPr>
          <p:cNvCxnSpPr/>
          <p:nvPr/>
        </p:nvCxnSpPr>
        <p:spPr>
          <a:xfrm>
            <a:off x="519449" y="5742953"/>
            <a:ext cx="750277" cy="283698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2" name="Straight Connector 31">
            <a:extLst>
              <a:ext uri="{FF2B5EF4-FFF2-40B4-BE49-F238E27FC236}">
                <a16:creationId xmlns:a16="http://schemas.microsoft.com/office/drawing/2014/main" id="{CBB48B8E-63B0-AD48-9873-96B27C9D5C44}"/>
              </a:ext>
            </a:extLst>
          </p:cNvPr>
          <p:cNvCxnSpPr/>
          <p:nvPr/>
        </p:nvCxnSpPr>
        <p:spPr>
          <a:xfrm flipH="1" flipV="1">
            <a:off x="3429000" y="8018585"/>
            <a:ext cx="2884873" cy="15708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026867BB-C754-9048-836E-1BD6C9D568B7}"/>
              </a:ext>
            </a:extLst>
          </p:cNvPr>
          <p:cNvCxnSpPr/>
          <p:nvPr/>
        </p:nvCxnSpPr>
        <p:spPr>
          <a:xfrm flipV="1">
            <a:off x="5806641" y="5563997"/>
            <a:ext cx="434225" cy="278283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F780D3B1-1E3C-F446-9C8E-7CF32D1F95D5}"/>
              </a:ext>
            </a:extLst>
          </p:cNvPr>
          <p:cNvCxnSpPr/>
          <p:nvPr/>
        </p:nvCxnSpPr>
        <p:spPr>
          <a:xfrm>
            <a:off x="864697" y="5494571"/>
            <a:ext cx="1794346" cy="10658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7038CB21-E2C5-1E49-B531-99F059BE1D80}"/>
              </a:ext>
            </a:extLst>
          </p:cNvPr>
          <p:cNvCxnSpPr/>
          <p:nvPr/>
        </p:nvCxnSpPr>
        <p:spPr>
          <a:xfrm flipH="1">
            <a:off x="586154" y="2321169"/>
            <a:ext cx="773723" cy="255801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23CA2EB3-52F0-714E-8A96-41CC520A8A3C}"/>
              </a:ext>
            </a:extLst>
          </p:cNvPr>
          <p:cNvCxnSpPr/>
          <p:nvPr/>
        </p:nvCxnSpPr>
        <p:spPr>
          <a:xfrm flipH="1">
            <a:off x="429510" y="8948044"/>
            <a:ext cx="3251210" cy="4773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3406E3C4-4589-5C40-9130-675CD3D47F92}"/>
              </a:ext>
            </a:extLst>
          </p:cNvPr>
          <p:cNvCxnSpPr/>
          <p:nvPr/>
        </p:nvCxnSpPr>
        <p:spPr>
          <a:xfrm flipH="1" flipV="1">
            <a:off x="3810472" y="3116212"/>
            <a:ext cx="2213281" cy="18367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9927242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147914" y="170441"/>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Snake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6332065"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Complete the body of the snake by writing one word after another in a curved snake body fashion. Use different colours, repeat words if you need to and try to finish at the tail!</a:t>
            </a:r>
          </a:p>
        </p:txBody>
      </p:sp>
      <p:pic>
        <p:nvPicPr>
          <p:cNvPr id="2" name="Picture 1">
            <a:extLst>
              <a:ext uri="{FF2B5EF4-FFF2-40B4-BE49-F238E27FC236}">
                <a16:creationId xmlns:a16="http://schemas.microsoft.com/office/drawing/2014/main" id="{680CC38D-6615-CB42-B477-B5070F4D11EE}"/>
              </a:ext>
            </a:extLst>
          </p:cNvPr>
          <p:cNvPicPr>
            <a:picLocks noChangeAspect="1"/>
          </p:cNvPicPr>
          <p:nvPr/>
        </p:nvPicPr>
        <p:blipFill rotWithShape="1">
          <a:blip r:embed="rId3"/>
          <a:srcRect r="61047" b="28963"/>
          <a:stretch/>
        </p:blipFill>
        <p:spPr>
          <a:xfrm>
            <a:off x="491868" y="1184844"/>
            <a:ext cx="1404984" cy="1813537"/>
          </a:xfrm>
          <a:prstGeom prst="rect">
            <a:avLst/>
          </a:prstGeom>
        </p:spPr>
      </p:pic>
      <p:pic>
        <p:nvPicPr>
          <p:cNvPr id="18" name="Picture 17">
            <a:extLst>
              <a:ext uri="{FF2B5EF4-FFF2-40B4-BE49-F238E27FC236}">
                <a16:creationId xmlns:a16="http://schemas.microsoft.com/office/drawing/2014/main" id="{B60F0F64-0A5F-8943-8E4D-D07A7ED6EB95}"/>
              </a:ext>
            </a:extLst>
          </p:cNvPr>
          <p:cNvPicPr>
            <a:picLocks noChangeAspect="1"/>
          </p:cNvPicPr>
          <p:nvPr/>
        </p:nvPicPr>
        <p:blipFill rotWithShape="1">
          <a:blip r:embed="rId3"/>
          <a:srcRect l="42309" t="52831" r="-6393" b="-1815"/>
          <a:stretch/>
        </p:blipFill>
        <p:spPr>
          <a:xfrm>
            <a:off x="4502047" y="8379502"/>
            <a:ext cx="2105749" cy="1139252"/>
          </a:xfrm>
          <a:prstGeom prst="rect">
            <a:avLst/>
          </a:prstGeom>
        </p:spPr>
      </p:pic>
    </p:spTree>
    <p:extLst>
      <p:ext uri="{BB962C8B-B14F-4D97-AF65-F5344CB8AC3E}">
        <p14:creationId xmlns:p14="http://schemas.microsoft.com/office/powerpoint/2010/main" val="424605970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147914" y="170441"/>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Snake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6332065" cy="646331"/>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Complete the body of the snake by writing one word after another in a curved snake body fashion. Use different colours, repeat words if you need to and try to finish at the tail! Use the dashed lined to guide you all the way to the end.</a:t>
            </a:r>
          </a:p>
        </p:txBody>
      </p:sp>
      <p:pic>
        <p:nvPicPr>
          <p:cNvPr id="2" name="Picture 1">
            <a:extLst>
              <a:ext uri="{FF2B5EF4-FFF2-40B4-BE49-F238E27FC236}">
                <a16:creationId xmlns:a16="http://schemas.microsoft.com/office/drawing/2014/main" id="{680CC38D-6615-CB42-B477-B5070F4D11EE}"/>
              </a:ext>
            </a:extLst>
          </p:cNvPr>
          <p:cNvPicPr>
            <a:picLocks noChangeAspect="1"/>
          </p:cNvPicPr>
          <p:nvPr/>
        </p:nvPicPr>
        <p:blipFill rotWithShape="1">
          <a:blip r:embed="rId3"/>
          <a:srcRect r="61047" b="28963"/>
          <a:stretch/>
        </p:blipFill>
        <p:spPr>
          <a:xfrm>
            <a:off x="491868" y="1184844"/>
            <a:ext cx="1404984" cy="1813537"/>
          </a:xfrm>
          <a:prstGeom prst="rect">
            <a:avLst/>
          </a:prstGeom>
        </p:spPr>
      </p:pic>
      <p:pic>
        <p:nvPicPr>
          <p:cNvPr id="18" name="Picture 17">
            <a:extLst>
              <a:ext uri="{FF2B5EF4-FFF2-40B4-BE49-F238E27FC236}">
                <a16:creationId xmlns:a16="http://schemas.microsoft.com/office/drawing/2014/main" id="{B60F0F64-0A5F-8943-8E4D-D07A7ED6EB95}"/>
              </a:ext>
            </a:extLst>
          </p:cNvPr>
          <p:cNvPicPr>
            <a:picLocks noChangeAspect="1"/>
          </p:cNvPicPr>
          <p:nvPr/>
        </p:nvPicPr>
        <p:blipFill rotWithShape="1">
          <a:blip r:embed="rId3"/>
          <a:srcRect l="42309" t="52831" r="-6393" b="-1815"/>
          <a:stretch/>
        </p:blipFill>
        <p:spPr>
          <a:xfrm>
            <a:off x="4502047" y="8379502"/>
            <a:ext cx="2105749" cy="1139252"/>
          </a:xfrm>
          <a:prstGeom prst="rect">
            <a:avLst/>
          </a:prstGeom>
        </p:spPr>
      </p:pic>
      <p:sp>
        <p:nvSpPr>
          <p:cNvPr id="7" name="Freeform 6">
            <a:extLst>
              <a:ext uri="{FF2B5EF4-FFF2-40B4-BE49-F238E27FC236}">
                <a16:creationId xmlns:a16="http://schemas.microsoft.com/office/drawing/2014/main" id="{9BE9DEBC-7C0E-A140-AA9A-AEA3C46671F1}"/>
              </a:ext>
            </a:extLst>
          </p:cNvPr>
          <p:cNvSpPr/>
          <p:nvPr/>
        </p:nvSpPr>
        <p:spPr>
          <a:xfrm>
            <a:off x="513692" y="1624622"/>
            <a:ext cx="5972289" cy="7944828"/>
          </a:xfrm>
          <a:custGeom>
            <a:avLst/>
            <a:gdLst>
              <a:gd name="connsiteX0" fmla="*/ 507034 w 5972289"/>
              <a:gd name="connsiteY0" fmla="*/ 1373759 h 7944828"/>
              <a:gd name="connsiteX1" fmla="*/ 974866 w 5972289"/>
              <a:gd name="connsiteY1" fmla="*/ 2245629 h 7944828"/>
              <a:gd name="connsiteX2" fmla="*/ 2016857 w 5972289"/>
              <a:gd name="connsiteY2" fmla="*/ 2351955 h 7944828"/>
              <a:gd name="connsiteX3" fmla="*/ 2952522 w 5972289"/>
              <a:gd name="connsiteY3" fmla="*/ 1288699 h 7944828"/>
              <a:gd name="connsiteX4" fmla="*/ 3845657 w 5972289"/>
              <a:gd name="connsiteY4" fmla="*/ 55322 h 7944828"/>
              <a:gd name="connsiteX5" fmla="*/ 5121564 w 5972289"/>
              <a:gd name="connsiteY5" fmla="*/ 374299 h 7944828"/>
              <a:gd name="connsiteX6" fmla="*/ 5483071 w 5972289"/>
              <a:gd name="connsiteY6" fmla="*/ 1799062 h 7944828"/>
              <a:gd name="connsiteX7" fmla="*/ 3292764 w 5972289"/>
              <a:gd name="connsiteY7" fmla="*/ 2968643 h 7944828"/>
              <a:gd name="connsiteX8" fmla="*/ 1017396 w 5972289"/>
              <a:gd name="connsiteY8" fmla="*/ 3117499 h 7944828"/>
              <a:gd name="connsiteX9" fmla="*/ 81731 w 5972289"/>
              <a:gd name="connsiteY9" fmla="*/ 4074429 h 7944828"/>
              <a:gd name="connsiteX10" fmla="*/ 443238 w 5972289"/>
              <a:gd name="connsiteY10" fmla="*/ 4988829 h 7944828"/>
              <a:gd name="connsiteX11" fmla="*/ 1761675 w 5972289"/>
              <a:gd name="connsiteY11" fmla="*/ 5010094 h 7944828"/>
              <a:gd name="connsiteX12" fmla="*/ 3101378 w 5972289"/>
              <a:gd name="connsiteY12" fmla="*/ 4223285 h 7944828"/>
              <a:gd name="connsiteX13" fmla="*/ 3973248 w 5972289"/>
              <a:gd name="connsiteY13" fmla="*/ 3223825 h 7944828"/>
              <a:gd name="connsiteX14" fmla="*/ 5100299 w 5972289"/>
              <a:gd name="connsiteY14" fmla="*/ 2989908 h 7944828"/>
              <a:gd name="connsiteX15" fmla="*/ 5887108 w 5972289"/>
              <a:gd name="connsiteY15" fmla="*/ 3776718 h 7944828"/>
              <a:gd name="connsiteX16" fmla="*/ 5780782 w 5972289"/>
              <a:gd name="connsiteY16" fmla="*/ 4903769 h 7944828"/>
              <a:gd name="connsiteX17" fmla="*/ 4377285 w 5972289"/>
              <a:gd name="connsiteY17" fmla="*/ 5626783 h 7944828"/>
              <a:gd name="connsiteX18" fmla="*/ 2633545 w 5972289"/>
              <a:gd name="connsiteY18" fmla="*/ 5541722 h 7944828"/>
              <a:gd name="connsiteX19" fmla="*/ 996131 w 5972289"/>
              <a:gd name="connsiteY19" fmla="*/ 5754373 h 7944828"/>
              <a:gd name="connsiteX20" fmla="*/ 124261 w 5972289"/>
              <a:gd name="connsiteY20" fmla="*/ 6456122 h 7944828"/>
              <a:gd name="connsiteX21" fmla="*/ 102996 w 5972289"/>
              <a:gd name="connsiteY21" fmla="*/ 7327992 h 7944828"/>
              <a:gd name="connsiteX22" fmla="*/ 1038661 w 5972289"/>
              <a:gd name="connsiteY22" fmla="*/ 7944680 h 7944828"/>
              <a:gd name="connsiteX23" fmla="*/ 3994513 w 5972289"/>
              <a:gd name="connsiteY23" fmla="*/ 7391787 h 7944828"/>
              <a:gd name="connsiteX24" fmla="*/ 3994513 w 5972289"/>
              <a:gd name="connsiteY24" fmla="*/ 7391787 h 7944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972289" h="7944828">
                <a:moveTo>
                  <a:pt x="507034" y="1373759"/>
                </a:moveTo>
                <a:cubicBezTo>
                  <a:pt x="615131" y="1728177"/>
                  <a:pt x="723229" y="2082596"/>
                  <a:pt x="974866" y="2245629"/>
                </a:cubicBezTo>
                <a:cubicBezTo>
                  <a:pt x="1226503" y="2408662"/>
                  <a:pt x="1687248" y="2511443"/>
                  <a:pt x="2016857" y="2351955"/>
                </a:cubicBezTo>
                <a:cubicBezTo>
                  <a:pt x="2346466" y="2192467"/>
                  <a:pt x="2647722" y="1671471"/>
                  <a:pt x="2952522" y="1288699"/>
                </a:cubicBezTo>
                <a:cubicBezTo>
                  <a:pt x="3257322" y="905927"/>
                  <a:pt x="3484150" y="207722"/>
                  <a:pt x="3845657" y="55322"/>
                </a:cubicBezTo>
                <a:cubicBezTo>
                  <a:pt x="4207164" y="-97078"/>
                  <a:pt x="4848662" y="83676"/>
                  <a:pt x="5121564" y="374299"/>
                </a:cubicBezTo>
                <a:cubicBezTo>
                  <a:pt x="5394466" y="664922"/>
                  <a:pt x="5787871" y="1366671"/>
                  <a:pt x="5483071" y="1799062"/>
                </a:cubicBezTo>
                <a:cubicBezTo>
                  <a:pt x="5178271" y="2231453"/>
                  <a:pt x="4037043" y="2748904"/>
                  <a:pt x="3292764" y="2968643"/>
                </a:cubicBezTo>
                <a:cubicBezTo>
                  <a:pt x="2548485" y="3188383"/>
                  <a:pt x="1552568" y="2933201"/>
                  <a:pt x="1017396" y="3117499"/>
                </a:cubicBezTo>
                <a:cubicBezTo>
                  <a:pt x="482224" y="3301797"/>
                  <a:pt x="177424" y="3762541"/>
                  <a:pt x="81731" y="4074429"/>
                </a:cubicBezTo>
                <a:cubicBezTo>
                  <a:pt x="-13962" y="4386317"/>
                  <a:pt x="163247" y="4832885"/>
                  <a:pt x="443238" y="4988829"/>
                </a:cubicBezTo>
                <a:cubicBezTo>
                  <a:pt x="723229" y="5144773"/>
                  <a:pt x="1318652" y="5137685"/>
                  <a:pt x="1761675" y="5010094"/>
                </a:cubicBezTo>
                <a:cubicBezTo>
                  <a:pt x="2204698" y="4882503"/>
                  <a:pt x="2732783" y="4520996"/>
                  <a:pt x="3101378" y="4223285"/>
                </a:cubicBezTo>
                <a:cubicBezTo>
                  <a:pt x="3469973" y="3925574"/>
                  <a:pt x="3640095" y="3429388"/>
                  <a:pt x="3973248" y="3223825"/>
                </a:cubicBezTo>
                <a:cubicBezTo>
                  <a:pt x="4306401" y="3018262"/>
                  <a:pt x="4781322" y="2897759"/>
                  <a:pt x="5100299" y="2989908"/>
                </a:cubicBezTo>
                <a:cubicBezTo>
                  <a:pt x="5419276" y="3082057"/>
                  <a:pt x="5773694" y="3457741"/>
                  <a:pt x="5887108" y="3776718"/>
                </a:cubicBezTo>
                <a:cubicBezTo>
                  <a:pt x="6000522" y="4095695"/>
                  <a:pt x="6032419" y="4595425"/>
                  <a:pt x="5780782" y="4903769"/>
                </a:cubicBezTo>
                <a:cubicBezTo>
                  <a:pt x="5529145" y="5212113"/>
                  <a:pt x="4901825" y="5520458"/>
                  <a:pt x="4377285" y="5626783"/>
                </a:cubicBezTo>
                <a:cubicBezTo>
                  <a:pt x="3852746" y="5733109"/>
                  <a:pt x="3197071" y="5520457"/>
                  <a:pt x="2633545" y="5541722"/>
                </a:cubicBezTo>
                <a:cubicBezTo>
                  <a:pt x="2070019" y="5562987"/>
                  <a:pt x="1414345" y="5601973"/>
                  <a:pt x="996131" y="5754373"/>
                </a:cubicBezTo>
                <a:cubicBezTo>
                  <a:pt x="577917" y="5906773"/>
                  <a:pt x="273117" y="6193852"/>
                  <a:pt x="124261" y="6456122"/>
                </a:cubicBezTo>
                <a:cubicBezTo>
                  <a:pt x="-24595" y="6718392"/>
                  <a:pt x="-49404" y="7079899"/>
                  <a:pt x="102996" y="7327992"/>
                </a:cubicBezTo>
                <a:cubicBezTo>
                  <a:pt x="255396" y="7576085"/>
                  <a:pt x="390075" y="7934048"/>
                  <a:pt x="1038661" y="7944680"/>
                </a:cubicBezTo>
                <a:cubicBezTo>
                  <a:pt x="1687247" y="7955312"/>
                  <a:pt x="3994513" y="7391787"/>
                  <a:pt x="3994513" y="7391787"/>
                </a:cubicBezTo>
                <a:lnTo>
                  <a:pt x="3994513" y="7391787"/>
                </a:lnTo>
              </a:path>
            </a:pathLst>
          </a:cu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83471775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202199"/>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Grid Speller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6332065"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Use the grid to spell each word, one letter at a time. Clearly separate each spelling so you understand how it is built. </a:t>
            </a:r>
          </a:p>
        </p:txBody>
      </p:sp>
      <p:graphicFrame>
        <p:nvGraphicFramePr>
          <p:cNvPr id="5" name="Table 4">
            <a:extLst>
              <a:ext uri="{FF2B5EF4-FFF2-40B4-BE49-F238E27FC236}">
                <a16:creationId xmlns:a16="http://schemas.microsoft.com/office/drawing/2014/main" id="{31D524CB-BF03-A64F-97E7-9AFAF76A282B}"/>
              </a:ext>
            </a:extLst>
          </p:cNvPr>
          <p:cNvGraphicFramePr>
            <a:graphicFrameLocks noGrp="1"/>
          </p:cNvGraphicFramePr>
          <p:nvPr>
            <p:extLst>
              <p:ext uri="{D42A27DB-BD31-4B8C-83A1-F6EECF244321}">
                <p14:modId xmlns:p14="http://schemas.microsoft.com/office/powerpoint/2010/main" val="3314562505"/>
              </p:ext>
            </p:extLst>
          </p:nvPr>
        </p:nvGraphicFramePr>
        <p:xfrm>
          <a:off x="275731" y="1250704"/>
          <a:ext cx="6332070" cy="8453097"/>
        </p:xfrm>
        <a:graphic>
          <a:graphicData uri="http://schemas.openxmlformats.org/drawingml/2006/table">
            <a:tbl>
              <a:tblPr firstRow="1" bandRow="1">
                <a:tableStyleId>{5940675A-B579-460E-94D1-54222C63F5DA}</a:tableStyleId>
              </a:tblPr>
              <a:tblGrid>
                <a:gridCol w="633207">
                  <a:extLst>
                    <a:ext uri="{9D8B030D-6E8A-4147-A177-3AD203B41FA5}">
                      <a16:colId xmlns:a16="http://schemas.microsoft.com/office/drawing/2014/main" val="4007525545"/>
                    </a:ext>
                  </a:extLst>
                </a:gridCol>
                <a:gridCol w="633207">
                  <a:extLst>
                    <a:ext uri="{9D8B030D-6E8A-4147-A177-3AD203B41FA5}">
                      <a16:colId xmlns:a16="http://schemas.microsoft.com/office/drawing/2014/main" val="793979581"/>
                    </a:ext>
                  </a:extLst>
                </a:gridCol>
                <a:gridCol w="633207">
                  <a:extLst>
                    <a:ext uri="{9D8B030D-6E8A-4147-A177-3AD203B41FA5}">
                      <a16:colId xmlns:a16="http://schemas.microsoft.com/office/drawing/2014/main" val="2601006898"/>
                    </a:ext>
                  </a:extLst>
                </a:gridCol>
                <a:gridCol w="633207">
                  <a:extLst>
                    <a:ext uri="{9D8B030D-6E8A-4147-A177-3AD203B41FA5}">
                      <a16:colId xmlns:a16="http://schemas.microsoft.com/office/drawing/2014/main" val="2850845593"/>
                    </a:ext>
                  </a:extLst>
                </a:gridCol>
                <a:gridCol w="633207">
                  <a:extLst>
                    <a:ext uri="{9D8B030D-6E8A-4147-A177-3AD203B41FA5}">
                      <a16:colId xmlns:a16="http://schemas.microsoft.com/office/drawing/2014/main" val="2360782791"/>
                    </a:ext>
                  </a:extLst>
                </a:gridCol>
                <a:gridCol w="633207">
                  <a:extLst>
                    <a:ext uri="{9D8B030D-6E8A-4147-A177-3AD203B41FA5}">
                      <a16:colId xmlns:a16="http://schemas.microsoft.com/office/drawing/2014/main" val="2310022265"/>
                    </a:ext>
                  </a:extLst>
                </a:gridCol>
                <a:gridCol w="633207">
                  <a:extLst>
                    <a:ext uri="{9D8B030D-6E8A-4147-A177-3AD203B41FA5}">
                      <a16:colId xmlns:a16="http://schemas.microsoft.com/office/drawing/2014/main" val="4222466544"/>
                    </a:ext>
                  </a:extLst>
                </a:gridCol>
                <a:gridCol w="633207">
                  <a:extLst>
                    <a:ext uri="{9D8B030D-6E8A-4147-A177-3AD203B41FA5}">
                      <a16:colId xmlns:a16="http://schemas.microsoft.com/office/drawing/2014/main" val="1712712964"/>
                    </a:ext>
                  </a:extLst>
                </a:gridCol>
                <a:gridCol w="633207">
                  <a:extLst>
                    <a:ext uri="{9D8B030D-6E8A-4147-A177-3AD203B41FA5}">
                      <a16:colId xmlns:a16="http://schemas.microsoft.com/office/drawing/2014/main" val="2147828960"/>
                    </a:ext>
                  </a:extLst>
                </a:gridCol>
                <a:gridCol w="633207">
                  <a:extLst>
                    <a:ext uri="{9D8B030D-6E8A-4147-A177-3AD203B41FA5}">
                      <a16:colId xmlns:a16="http://schemas.microsoft.com/office/drawing/2014/main" val="1286784695"/>
                    </a:ext>
                  </a:extLst>
                </a:gridCol>
              </a:tblGrid>
              <a:tr h="939233">
                <a:tc>
                  <a:txBody>
                    <a:bodyPr/>
                    <a:lstStyle/>
                    <a:p>
                      <a:pPr algn="ctr"/>
                      <a:r>
                        <a:rPr lang="en-GB" sz="4000" b="0" i="0" dirty="0">
                          <a:latin typeface="Gill Sans" panose="020B0502020104020203" pitchFamily="34" charset="-79"/>
                          <a:cs typeface="Gill Sans" panose="020B0502020104020203" pitchFamily="34" charset="-79"/>
                        </a:rPr>
                        <a:t>s</a:t>
                      </a:r>
                    </a:p>
                  </a:txBody>
                  <a:tcPr anchor="ctr"/>
                </a:tc>
                <a:tc>
                  <a:txBody>
                    <a:bodyPr/>
                    <a:lstStyle/>
                    <a:p>
                      <a:pPr algn="ctr"/>
                      <a:r>
                        <a:rPr lang="en-GB" sz="4000" b="0" i="0" dirty="0">
                          <a:latin typeface="Gill Sans" panose="020B0502020104020203" pitchFamily="34" charset="-79"/>
                          <a:cs typeface="Gill Sans" panose="020B0502020104020203" pitchFamily="34" charset="-79"/>
                        </a:rPr>
                        <a:t>p</a:t>
                      </a:r>
                    </a:p>
                  </a:txBody>
                  <a:tcPr anchor="ctr"/>
                </a:tc>
                <a:tc>
                  <a:txBody>
                    <a:bodyPr/>
                    <a:lstStyle/>
                    <a:p>
                      <a:pPr algn="ctr"/>
                      <a:r>
                        <a:rPr lang="en-GB" sz="4000" b="0" i="0" dirty="0">
                          <a:latin typeface="Gill Sans" panose="020B0502020104020203" pitchFamily="34" charset="-79"/>
                          <a:cs typeface="Gill Sans" panose="020B0502020104020203" pitchFamily="34" charset="-79"/>
                        </a:rPr>
                        <a:t>e</a:t>
                      </a:r>
                    </a:p>
                  </a:txBody>
                  <a:tcPr anchor="ctr"/>
                </a:tc>
                <a:tc>
                  <a:txBody>
                    <a:bodyPr/>
                    <a:lstStyle/>
                    <a:p>
                      <a:pPr algn="ctr"/>
                      <a:r>
                        <a:rPr lang="en-GB" sz="4000" b="0" i="0" dirty="0">
                          <a:latin typeface="Gill Sans" panose="020B0502020104020203" pitchFamily="34" charset="-79"/>
                          <a:cs typeface="Gill Sans" panose="020B0502020104020203" pitchFamily="34" charset="-79"/>
                        </a:rPr>
                        <a:t>l</a:t>
                      </a:r>
                    </a:p>
                  </a:txBody>
                  <a:tcPr anchor="ctr"/>
                </a:tc>
                <a:tc>
                  <a:txBody>
                    <a:bodyPr/>
                    <a:lstStyle/>
                    <a:p>
                      <a:pPr algn="ctr"/>
                      <a:r>
                        <a:rPr lang="en-GB" sz="4000" b="0" i="0" dirty="0">
                          <a:latin typeface="Gill Sans" panose="020B0502020104020203" pitchFamily="34" charset="-79"/>
                          <a:cs typeface="Gill Sans" panose="020B0502020104020203" pitchFamily="34" charset="-79"/>
                        </a:rPr>
                        <a:t>l</a:t>
                      </a:r>
                    </a:p>
                  </a:txBody>
                  <a:tcPr anchor="ctr"/>
                </a:tc>
                <a:tc>
                  <a:txBody>
                    <a:bodyPr/>
                    <a:lstStyle/>
                    <a:p>
                      <a:pPr algn="ctr"/>
                      <a:r>
                        <a:rPr lang="en-GB" sz="4000" b="0" i="0" dirty="0" err="1">
                          <a:latin typeface="Gill Sans" panose="020B0502020104020203" pitchFamily="34" charset="-79"/>
                          <a:cs typeface="Gill Sans" panose="020B0502020104020203" pitchFamily="34" charset="-79"/>
                        </a:rPr>
                        <a:t>i</a:t>
                      </a: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r>
                        <a:rPr lang="en-GB" sz="4000" b="0" i="0" dirty="0">
                          <a:latin typeface="Gill Sans" panose="020B0502020104020203" pitchFamily="34" charset="-79"/>
                          <a:cs typeface="Gill Sans" panose="020B0502020104020203" pitchFamily="34" charset="-79"/>
                        </a:rPr>
                        <a:t>n</a:t>
                      </a:r>
                    </a:p>
                  </a:txBody>
                  <a:tcPr anchor="ctr"/>
                </a:tc>
                <a:tc>
                  <a:txBody>
                    <a:bodyPr/>
                    <a:lstStyle/>
                    <a:p>
                      <a:pPr algn="ctr"/>
                      <a:r>
                        <a:rPr lang="en-GB" sz="4000" b="0" i="0" dirty="0">
                          <a:latin typeface="Gill Sans" panose="020B0502020104020203" pitchFamily="34" charset="-79"/>
                          <a:cs typeface="Gill Sans" panose="020B0502020104020203" pitchFamily="34" charset="-79"/>
                        </a:rPr>
                        <a:t>g</a:t>
                      </a:r>
                    </a:p>
                  </a:txBody>
                  <a:tcPr anchor="ctr"/>
                </a:tc>
                <a:tc>
                  <a:txBody>
                    <a:bodyPr/>
                    <a:lstStyle/>
                    <a:p>
                      <a:pPr algn="ctr"/>
                      <a:r>
                        <a:rPr lang="en-GB" sz="4000" b="0" i="0" dirty="0">
                          <a:latin typeface="Gill Sans" panose="020B0502020104020203" pitchFamily="34" charset="-79"/>
                          <a:cs typeface="Gill Sans" panose="020B0502020104020203" pitchFamily="34" charset="-79"/>
                        </a:rPr>
                        <a:t>s</a:t>
                      </a: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78617743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12047912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18446031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01036520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97046666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30293267"/>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9532827"/>
                  </a:ext>
                </a:extLst>
              </a:tr>
              <a:tr h="939233">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845649095"/>
                  </a:ext>
                </a:extLst>
              </a:tr>
              <a:tr h="939233">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143467764"/>
                  </a:ext>
                </a:extLst>
              </a:tr>
            </a:tbl>
          </a:graphicData>
        </a:graphic>
      </p:graphicFrame>
    </p:spTree>
    <p:extLst>
      <p:ext uri="{BB962C8B-B14F-4D97-AF65-F5344CB8AC3E}">
        <p14:creationId xmlns:p14="http://schemas.microsoft.com/office/powerpoint/2010/main" val="359750871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168333"/>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Grid Speller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92664" y="602161"/>
            <a:ext cx="6332065"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Use the grid to spell each word, one letter at a time. Clearly separate each spelling so you understand how it is built. </a:t>
            </a:r>
          </a:p>
        </p:txBody>
      </p:sp>
      <p:graphicFrame>
        <p:nvGraphicFramePr>
          <p:cNvPr id="5" name="Table 4">
            <a:extLst>
              <a:ext uri="{FF2B5EF4-FFF2-40B4-BE49-F238E27FC236}">
                <a16:creationId xmlns:a16="http://schemas.microsoft.com/office/drawing/2014/main" id="{31D524CB-BF03-A64F-97E7-9AFAF76A282B}"/>
              </a:ext>
            </a:extLst>
          </p:cNvPr>
          <p:cNvGraphicFramePr>
            <a:graphicFrameLocks noGrp="1"/>
          </p:cNvGraphicFramePr>
          <p:nvPr>
            <p:extLst>
              <p:ext uri="{D42A27DB-BD31-4B8C-83A1-F6EECF244321}">
                <p14:modId xmlns:p14="http://schemas.microsoft.com/office/powerpoint/2010/main" val="3920583189"/>
              </p:ext>
            </p:extLst>
          </p:nvPr>
        </p:nvGraphicFramePr>
        <p:xfrm>
          <a:off x="275731" y="1030575"/>
          <a:ext cx="6332070" cy="8655300"/>
        </p:xfrm>
        <a:graphic>
          <a:graphicData uri="http://schemas.openxmlformats.org/drawingml/2006/table">
            <a:tbl>
              <a:tblPr firstRow="1" bandRow="1">
                <a:tableStyleId>{5940675A-B579-460E-94D1-54222C63F5DA}</a:tableStyleId>
              </a:tblPr>
              <a:tblGrid>
                <a:gridCol w="633207">
                  <a:extLst>
                    <a:ext uri="{9D8B030D-6E8A-4147-A177-3AD203B41FA5}">
                      <a16:colId xmlns:a16="http://schemas.microsoft.com/office/drawing/2014/main" val="4007525545"/>
                    </a:ext>
                  </a:extLst>
                </a:gridCol>
                <a:gridCol w="633207">
                  <a:extLst>
                    <a:ext uri="{9D8B030D-6E8A-4147-A177-3AD203B41FA5}">
                      <a16:colId xmlns:a16="http://schemas.microsoft.com/office/drawing/2014/main" val="793979581"/>
                    </a:ext>
                  </a:extLst>
                </a:gridCol>
                <a:gridCol w="633207">
                  <a:extLst>
                    <a:ext uri="{9D8B030D-6E8A-4147-A177-3AD203B41FA5}">
                      <a16:colId xmlns:a16="http://schemas.microsoft.com/office/drawing/2014/main" val="2601006898"/>
                    </a:ext>
                  </a:extLst>
                </a:gridCol>
                <a:gridCol w="633207">
                  <a:extLst>
                    <a:ext uri="{9D8B030D-6E8A-4147-A177-3AD203B41FA5}">
                      <a16:colId xmlns:a16="http://schemas.microsoft.com/office/drawing/2014/main" val="2850845593"/>
                    </a:ext>
                  </a:extLst>
                </a:gridCol>
                <a:gridCol w="633207">
                  <a:extLst>
                    <a:ext uri="{9D8B030D-6E8A-4147-A177-3AD203B41FA5}">
                      <a16:colId xmlns:a16="http://schemas.microsoft.com/office/drawing/2014/main" val="2360782791"/>
                    </a:ext>
                  </a:extLst>
                </a:gridCol>
                <a:gridCol w="633207">
                  <a:extLst>
                    <a:ext uri="{9D8B030D-6E8A-4147-A177-3AD203B41FA5}">
                      <a16:colId xmlns:a16="http://schemas.microsoft.com/office/drawing/2014/main" val="2310022265"/>
                    </a:ext>
                  </a:extLst>
                </a:gridCol>
                <a:gridCol w="633207">
                  <a:extLst>
                    <a:ext uri="{9D8B030D-6E8A-4147-A177-3AD203B41FA5}">
                      <a16:colId xmlns:a16="http://schemas.microsoft.com/office/drawing/2014/main" val="4222466544"/>
                    </a:ext>
                  </a:extLst>
                </a:gridCol>
                <a:gridCol w="633207">
                  <a:extLst>
                    <a:ext uri="{9D8B030D-6E8A-4147-A177-3AD203B41FA5}">
                      <a16:colId xmlns:a16="http://schemas.microsoft.com/office/drawing/2014/main" val="1712712964"/>
                    </a:ext>
                  </a:extLst>
                </a:gridCol>
                <a:gridCol w="633207">
                  <a:extLst>
                    <a:ext uri="{9D8B030D-6E8A-4147-A177-3AD203B41FA5}">
                      <a16:colId xmlns:a16="http://schemas.microsoft.com/office/drawing/2014/main" val="2147828960"/>
                    </a:ext>
                  </a:extLst>
                </a:gridCol>
                <a:gridCol w="633207">
                  <a:extLst>
                    <a:ext uri="{9D8B030D-6E8A-4147-A177-3AD203B41FA5}">
                      <a16:colId xmlns:a16="http://schemas.microsoft.com/office/drawing/2014/main" val="1286784695"/>
                    </a:ext>
                  </a:extLst>
                </a:gridCol>
              </a:tblGrid>
              <a:tr h="480850">
                <a:tc>
                  <a:txBody>
                    <a:bodyPr/>
                    <a:lstStyle/>
                    <a:p>
                      <a:pPr algn="ctr"/>
                      <a:r>
                        <a:rPr lang="en-GB" sz="2000" b="0" i="0" dirty="0">
                          <a:latin typeface="Gill Sans" panose="020B0502020104020203" pitchFamily="34" charset="-79"/>
                          <a:cs typeface="Gill Sans" panose="020B0502020104020203" pitchFamily="34" charset="-79"/>
                        </a:rPr>
                        <a:t>s</a:t>
                      </a:r>
                    </a:p>
                  </a:txBody>
                  <a:tcPr anchor="ctr"/>
                </a:tc>
                <a:tc>
                  <a:txBody>
                    <a:bodyPr/>
                    <a:lstStyle/>
                    <a:p>
                      <a:pPr algn="ctr"/>
                      <a:r>
                        <a:rPr lang="en-GB" sz="2000" b="0" i="0" dirty="0">
                          <a:latin typeface="Gill Sans" panose="020B0502020104020203" pitchFamily="34" charset="-79"/>
                          <a:cs typeface="Gill Sans" panose="020B0502020104020203" pitchFamily="34" charset="-79"/>
                        </a:rPr>
                        <a:t>p</a:t>
                      </a:r>
                    </a:p>
                  </a:txBody>
                  <a:tcPr anchor="ctr"/>
                </a:tc>
                <a:tc>
                  <a:txBody>
                    <a:bodyPr/>
                    <a:lstStyle/>
                    <a:p>
                      <a:pPr algn="ctr"/>
                      <a:r>
                        <a:rPr lang="en-GB" sz="2000" b="0" i="0" dirty="0">
                          <a:latin typeface="Gill Sans" panose="020B0502020104020203" pitchFamily="34" charset="-79"/>
                          <a:cs typeface="Gill Sans" panose="020B0502020104020203" pitchFamily="34" charset="-79"/>
                        </a:rPr>
                        <a:t>e</a:t>
                      </a:r>
                    </a:p>
                  </a:txBody>
                  <a:tcPr anchor="ctr"/>
                </a:tc>
                <a:tc>
                  <a:txBody>
                    <a:bodyPr/>
                    <a:lstStyle/>
                    <a:p>
                      <a:pPr algn="ctr"/>
                      <a:r>
                        <a:rPr lang="en-GB" sz="2000" b="0" i="0" dirty="0">
                          <a:latin typeface="Gill Sans" panose="020B0502020104020203" pitchFamily="34" charset="-79"/>
                          <a:cs typeface="Gill Sans" panose="020B0502020104020203" pitchFamily="34" charset="-79"/>
                        </a:rPr>
                        <a:t>l</a:t>
                      </a:r>
                    </a:p>
                  </a:txBody>
                  <a:tcPr anchor="ctr"/>
                </a:tc>
                <a:tc>
                  <a:txBody>
                    <a:bodyPr/>
                    <a:lstStyle/>
                    <a:p>
                      <a:pPr algn="ctr"/>
                      <a:r>
                        <a:rPr lang="en-GB" sz="2000" b="0" i="0" dirty="0">
                          <a:latin typeface="Gill Sans" panose="020B0502020104020203" pitchFamily="34" charset="-79"/>
                          <a:cs typeface="Gill Sans" panose="020B0502020104020203" pitchFamily="34" charset="-79"/>
                        </a:rPr>
                        <a:t>l</a:t>
                      </a:r>
                    </a:p>
                  </a:txBody>
                  <a:tcPr anchor="ctr"/>
                </a:tc>
                <a:tc>
                  <a:txBody>
                    <a:bodyPr/>
                    <a:lstStyle/>
                    <a:p>
                      <a:pPr algn="ctr"/>
                      <a:r>
                        <a:rPr lang="en-GB" sz="2000" b="0" i="0" dirty="0" err="1">
                          <a:latin typeface="Gill Sans" panose="020B0502020104020203" pitchFamily="34" charset="-79"/>
                          <a:cs typeface="Gill Sans" panose="020B0502020104020203" pitchFamily="34" charset="-79"/>
                        </a:rPr>
                        <a:t>i</a:t>
                      </a: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r>
                        <a:rPr lang="en-GB" sz="2000" b="0" i="0" dirty="0">
                          <a:latin typeface="Gill Sans" panose="020B0502020104020203" pitchFamily="34" charset="-79"/>
                          <a:cs typeface="Gill Sans" panose="020B0502020104020203" pitchFamily="34" charset="-79"/>
                        </a:rPr>
                        <a:t>n</a:t>
                      </a:r>
                    </a:p>
                  </a:txBody>
                  <a:tcPr anchor="ctr"/>
                </a:tc>
                <a:tc>
                  <a:txBody>
                    <a:bodyPr/>
                    <a:lstStyle/>
                    <a:p>
                      <a:pPr algn="ctr"/>
                      <a:r>
                        <a:rPr lang="en-GB" sz="2000" b="0" i="0" dirty="0">
                          <a:latin typeface="Gill Sans" panose="020B0502020104020203" pitchFamily="34" charset="-79"/>
                          <a:cs typeface="Gill Sans" panose="020B0502020104020203" pitchFamily="34" charset="-79"/>
                        </a:rPr>
                        <a:t>g</a:t>
                      </a:r>
                    </a:p>
                  </a:txBody>
                  <a:tcPr anchor="ctr"/>
                </a:tc>
                <a:tc>
                  <a:txBody>
                    <a:bodyPr/>
                    <a:lstStyle/>
                    <a:p>
                      <a:pPr algn="ctr"/>
                      <a:r>
                        <a:rPr lang="en-GB" sz="2000" b="0" i="0" dirty="0">
                          <a:latin typeface="Gill Sans" panose="020B0502020104020203" pitchFamily="34" charset="-79"/>
                          <a:cs typeface="Gill Sans" panose="020B0502020104020203" pitchFamily="34" charset="-79"/>
                        </a:rPr>
                        <a:t>s</a:t>
                      </a: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78617743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12047912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18446031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01036520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97046666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30293267"/>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9532827"/>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845649095"/>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143467764"/>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528190598"/>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53117096"/>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901880757"/>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512303667"/>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380407958"/>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202672923"/>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890177254"/>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614493118"/>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762733511"/>
                  </a:ext>
                </a:extLst>
              </a:tr>
            </a:tbl>
          </a:graphicData>
        </a:graphic>
      </p:graphicFrame>
    </p:spTree>
    <p:extLst>
      <p:ext uri="{BB962C8B-B14F-4D97-AF65-F5344CB8AC3E}">
        <p14:creationId xmlns:p14="http://schemas.microsoft.com/office/powerpoint/2010/main" val="358480789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202199"/>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Rhyme Time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4117677"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one of your spelling words in a circle, then write</a:t>
            </a:r>
          </a:p>
          <a:p>
            <a:r>
              <a:rPr lang="en-GB" sz="1200" dirty="0">
                <a:latin typeface="Gill Sans" panose="020B0502020104020203" pitchFamily="34" charset="-79"/>
                <a:cs typeface="Gill Sans" panose="020B0502020104020203" pitchFamily="34" charset="-79"/>
              </a:rPr>
              <a:t>as many other words that rhyme with it in the same circle. </a:t>
            </a:r>
          </a:p>
        </p:txBody>
      </p:sp>
      <p:sp>
        <p:nvSpPr>
          <p:cNvPr id="2" name="Oval 1">
            <a:extLst>
              <a:ext uri="{FF2B5EF4-FFF2-40B4-BE49-F238E27FC236}">
                <a16:creationId xmlns:a16="http://schemas.microsoft.com/office/drawing/2014/main" id="{576717AC-1499-384F-AB45-2F2AE17EBD4B}"/>
              </a:ext>
            </a:extLst>
          </p:cNvPr>
          <p:cNvSpPr/>
          <p:nvPr/>
        </p:nvSpPr>
        <p:spPr>
          <a:xfrm>
            <a:off x="275731" y="1070598"/>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7" name="Oval 6">
            <a:extLst>
              <a:ext uri="{FF2B5EF4-FFF2-40B4-BE49-F238E27FC236}">
                <a16:creationId xmlns:a16="http://schemas.microsoft.com/office/drawing/2014/main" id="{3E79E23E-511D-F643-B315-0A8C51F37C7E}"/>
              </a:ext>
            </a:extLst>
          </p:cNvPr>
          <p:cNvSpPr/>
          <p:nvPr/>
        </p:nvSpPr>
        <p:spPr>
          <a:xfrm>
            <a:off x="3920998" y="288835"/>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8" name="Oval 7">
            <a:extLst>
              <a:ext uri="{FF2B5EF4-FFF2-40B4-BE49-F238E27FC236}">
                <a16:creationId xmlns:a16="http://schemas.microsoft.com/office/drawing/2014/main" id="{452460A2-4692-404B-9C56-FA85ABF432EA}"/>
              </a:ext>
            </a:extLst>
          </p:cNvPr>
          <p:cNvSpPr/>
          <p:nvPr/>
        </p:nvSpPr>
        <p:spPr>
          <a:xfrm>
            <a:off x="2518368" y="2468690"/>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Oval 8">
            <a:extLst>
              <a:ext uri="{FF2B5EF4-FFF2-40B4-BE49-F238E27FC236}">
                <a16:creationId xmlns:a16="http://schemas.microsoft.com/office/drawing/2014/main" id="{20E4ABFD-B298-D842-A55E-BF54EBE9D153}"/>
              </a:ext>
            </a:extLst>
          </p:cNvPr>
          <p:cNvSpPr/>
          <p:nvPr/>
        </p:nvSpPr>
        <p:spPr>
          <a:xfrm>
            <a:off x="3964576" y="4641996"/>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Oval 9">
            <a:extLst>
              <a:ext uri="{FF2B5EF4-FFF2-40B4-BE49-F238E27FC236}">
                <a16:creationId xmlns:a16="http://schemas.microsoft.com/office/drawing/2014/main" id="{5BA6419F-2FB5-D842-A7A0-6E11B1644189}"/>
              </a:ext>
            </a:extLst>
          </p:cNvPr>
          <p:cNvSpPr/>
          <p:nvPr/>
        </p:nvSpPr>
        <p:spPr>
          <a:xfrm>
            <a:off x="275731" y="4603585"/>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Oval 11">
            <a:extLst>
              <a:ext uri="{FF2B5EF4-FFF2-40B4-BE49-F238E27FC236}">
                <a16:creationId xmlns:a16="http://schemas.microsoft.com/office/drawing/2014/main" id="{687237AD-CA11-5944-8405-B83F946604EA}"/>
              </a:ext>
            </a:extLst>
          </p:cNvPr>
          <p:cNvSpPr/>
          <p:nvPr/>
        </p:nvSpPr>
        <p:spPr>
          <a:xfrm>
            <a:off x="3870794" y="7205901"/>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3" name="Oval 12">
            <a:extLst>
              <a:ext uri="{FF2B5EF4-FFF2-40B4-BE49-F238E27FC236}">
                <a16:creationId xmlns:a16="http://schemas.microsoft.com/office/drawing/2014/main" id="{7DDD5967-718F-EE4D-B00F-443E66FF605B}"/>
              </a:ext>
            </a:extLst>
          </p:cNvPr>
          <p:cNvSpPr/>
          <p:nvPr/>
        </p:nvSpPr>
        <p:spPr>
          <a:xfrm>
            <a:off x="258537" y="7195548"/>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4" name="Oval 13">
            <a:extLst>
              <a:ext uri="{FF2B5EF4-FFF2-40B4-BE49-F238E27FC236}">
                <a16:creationId xmlns:a16="http://schemas.microsoft.com/office/drawing/2014/main" id="{3B286C56-C63A-B043-8F9A-D89F1EEB9722}"/>
              </a:ext>
            </a:extLst>
          </p:cNvPr>
          <p:cNvSpPr/>
          <p:nvPr/>
        </p:nvSpPr>
        <p:spPr>
          <a:xfrm>
            <a:off x="2590189" y="6119890"/>
            <a:ext cx="1566648" cy="2027455"/>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5" name="Oval 14">
            <a:extLst>
              <a:ext uri="{FF2B5EF4-FFF2-40B4-BE49-F238E27FC236}">
                <a16:creationId xmlns:a16="http://schemas.microsoft.com/office/drawing/2014/main" id="{9C0BED24-9AF9-D44B-96CE-476DC1975999}"/>
              </a:ext>
            </a:extLst>
          </p:cNvPr>
          <p:cNvSpPr/>
          <p:nvPr/>
        </p:nvSpPr>
        <p:spPr>
          <a:xfrm>
            <a:off x="5157804" y="2735845"/>
            <a:ext cx="1442394" cy="1942010"/>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6" name="Oval 15">
            <a:extLst>
              <a:ext uri="{FF2B5EF4-FFF2-40B4-BE49-F238E27FC236}">
                <a16:creationId xmlns:a16="http://schemas.microsoft.com/office/drawing/2014/main" id="{4BFF175B-61CA-0444-8B14-9817664E9D27}"/>
              </a:ext>
            </a:extLst>
          </p:cNvPr>
          <p:cNvSpPr/>
          <p:nvPr/>
        </p:nvSpPr>
        <p:spPr>
          <a:xfrm rot="5400000">
            <a:off x="927895" y="2976601"/>
            <a:ext cx="917307" cy="2227777"/>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14379816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5" y="4211450"/>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7" y="4300168"/>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HOMEWORK / ACTIVITY SHEET</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2025</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420983564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202199"/>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Rhyme Time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4117677"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one of your spelling words in a circle, then write</a:t>
            </a:r>
          </a:p>
          <a:p>
            <a:r>
              <a:rPr lang="en-GB" sz="1200" dirty="0">
                <a:latin typeface="Gill Sans" panose="020B0502020104020203" pitchFamily="34" charset="-79"/>
                <a:cs typeface="Gill Sans" panose="020B0502020104020203" pitchFamily="34" charset="-79"/>
              </a:rPr>
              <a:t>as many other words that rhyme with it in the same circle. </a:t>
            </a:r>
          </a:p>
        </p:txBody>
      </p:sp>
      <p:sp>
        <p:nvSpPr>
          <p:cNvPr id="2" name="Oval 1">
            <a:extLst>
              <a:ext uri="{FF2B5EF4-FFF2-40B4-BE49-F238E27FC236}">
                <a16:creationId xmlns:a16="http://schemas.microsoft.com/office/drawing/2014/main" id="{576717AC-1499-384F-AB45-2F2AE17EBD4B}"/>
              </a:ext>
            </a:extLst>
          </p:cNvPr>
          <p:cNvSpPr/>
          <p:nvPr/>
        </p:nvSpPr>
        <p:spPr>
          <a:xfrm>
            <a:off x="275731" y="1070598"/>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7" name="Oval 6">
            <a:extLst>
              <a:ext uri="{FF2B5EF4-FFF2-40B4-BE49-F238E27FC236}">
                <a16:creationId xmlns:a16="http://schemas.microsoft.com/office/drawing/2014/main" id="{3E79E23E-511D-F643-B315-0A8C51F37C7E}"/>
              </a:ext>
            </a:extLst>
          </p:cNvPr>
          <p:cNvSpPr/>
          <p:nvPr/>
        </p:nvSpPr>
        <p:spPr>
          <a:xfrm>
            <a:off x="3920998" y="288835"/>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8" name="Oval 7">
            <a:extLst>
              <a:ext uri="{FF2B5EF4-FFF2-40B4-BE49-F238E27FC236}">
                <a16:creationId xmlns:a16="http://schemas.microsoft.com/office/drawing/2014/main" id="{452460A2-4692-404B-9C56-FA85ABF432EA}"/>
              </a:ext>
            </a:extLst>
          </p:cNvPr>
          <p:cNvSpPr/>
          <p:nvPr/>
        </p:nvSpPr>
        <p:spPr>
          <a:xfrm>
            <a:off x="2518368" y="2468690"/>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Oval 8">
            <a:extLst>
              <a:ext uri="{FF2B5EF4-FFF2-40B4-BE49-F238E27FC236}">
                <a16:creationId xmlns:a16="http://schemas.microsoft.com/office/drawing/2014/main" id="{20E4ABFD-B298-D842-A55E-BF54EBE9D153}"/>
              </a:ext>
            </a:extLst>
          </p:cNvPr>
          <p:cNvSpPr/>
          <p:nvPr/>
        </p:nvSpPr>
        <p:spPr>
          <a:xfrm>
            <a:off x="3964576" y="4641996"/>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Oval 9">
            <a:extLst>
              <a:ext uri="{FF2B5EF4-FFF2-40B4-BE49-F238E27FC236}">
                <a16:creationId xmlns:a16="http://schemas.microsoft.com/office/drawing/2014/main" id="{5BA6419F-2FB5-D842-A7A0-6E11B1644189}"/>
              </a:ext>
            </a:extLst>
          </p:cNvPr>
          <p:cNvSpPr/>
          <p:nvPr/>
        </p:nvSpPr>
        <p:spPr>
          <a:xfrm>
            <a:off x="275731" y="4603585"/>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Oval 11">
            <a:extLst>
              <a:ext uri="{FF2B5EF4-FFF2-40B4-BE49-F238E27FC236}">
                <a16:creationId xmlns:a16="http://schemas.microsoft.com/office/drawing/2014/main" id="{687237AD-CA11-5944-8405-B83F946604EA}"/>
              </a:ext>
            </a:extLst>
          </p:cNvPr>
          <p:cNvSpPr/>
          <p:nvPr/>
        </p:nvSpPr>
        <p:spPr>
          <a:xfrm>
            <a:off x="3870794" y="7205901"/>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3" name="Oval 12">
            <a:extLst>
              <a:ext uri="{FF2B5EF4-FFF2-40B4-BE49-F238E27FC236}">
                <a16:creationId xmlns:a16="http://schemas.microsoft.com/office/drawing/2014/main" id="{7DDD5967-718F-EE4D-B00F-443E66FF605B}"/>
              </a:ext>
            </a:extLst>
          </p:cNvPr>
          <p:cNvSpPr/>
          <p:nvPr/>
        </p:nvSpPr>
        <p:spPr>
          <a:xfrm>
            <a:off x="258537" y="7195548"/>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4" name="Oval 13">
            <a:extLst>
              <a:ext uri="{FF2B5EF4-FFF2-40B4-BE49-F238E27FC236}">
                <a16:creationId xmlns:a16="http://schemas.microsoft.com/office/drawing/2014/main" id="{3B286C56-C63A-B043-8F9A-D89F1EEB9722}"/>
              </a:ext>
            </a:extLst>
          </p:cNvPr>
          <p:cNvSpPr/>
          <p:nvPr/>
        </p:nvSpPr>
        <p:spPr>
          <a:xfrm>
            <a:off x="2590189" y="6119890"/>
            <a:ext cx="1566648" cy="2027455"/>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5" name="Oval 14">
            <a:extLst>
              <a:ext uri="{FF2B5EF4-FFF2-40B4-BE49-F238E27FC236}">
                <a16:creationId xmlns:a16="http://schemas.microsoft.com/office/drawing/2014/main" id="{9C0BED24-9AF9-D44B-96CE-476DC1975999}"/>
              </a:ext>
            </a:extLst>
          </p:cNvPr>
          <p:cNvSpPr/>
          <p:nvPr/>
        </p:nvSpPr>
        <p:spPr>
          <a:xfrm>
            <a:off x="5157804" y="2735845"/>
            <a:ext cx="1442394" cy="1942010"/>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6" name="Oval 15">
            <a:extLst>
              <a:ext uri="{FF2B5EF4-FFF2-40B4-BE49-F238E27FC236}">
                <a16:creationId xmlns:a16="http://schemas.microsoft.com/office/drawing/2014/main" id="{4BFF175B-61CA-0444-8B14-9817664E9D27}"/>
              </a:ext>
            </a:extLst>
          </p:cNvPr>
          <p:cNvSpPr/>
          <p:nvPr/>
        </p:nvSpPr>
        <p:spPr>
          <a:xfrm rot="5400000">
            <a:off x="927895" y="2976601"/>
            <a:ext cx="917307" cy="2227777"/>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170072815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202199"/>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Rhyme Time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4117677"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one of your spelling words in a circle, then write</a:t>
            </a:r>
          </a:p>
          <a:p>
            <a:r>
              <a:rPr lang="en-GB" sz="1200" dirty="0">
                <a:latin typeface="Gill Sans" panose="020B0502020104020203" pitchFamily="34" charset="-79"/>
                <a:cs typeface="Gill Sans" panose="020B0502020104020203" pitchFamily="34" charset="-79"/>
              </a:rPr>
              <a:t>as many other words that rhyme with it in the same circle. </a:t>
            </a:r>
          </a:p>
        </p:txBody>
      </p:sp>
      <p:sp>
        <p:nvSpPr>
          <p:cNvPr id="2" name="Oval 1">
            <a:extLst>
              <a:ext uri="{FF2B5EF4-FFF2-40B4-BE49-F238E27FC236}">
                <a16:creationId xmlns:a16="http://schemas.microsoft.com/office/drawing/2014/main" id="{576717AC-1499-384F-AB45-2F2AE17EBD4B}"/>
              </a:ext>
            </a:extLst>
          </p:cNvPr>
          <p:cNvSpPr/>
          <p:nvPr/>
        </p:nvSpPr>
        <p:spPr>
          <a:xfrm>
            <a:off x="275731" y="1070598"/>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7" name="Oval 6">
            <a:extLst>
              <a:ext uri="{FF2B5EF4-FFF2-40B4-BE49-F238E27FC236}">
                <a16:creationId xmlns:a16="http://schemas.microsoft.com/office/drawing/2014/main" id="{3E79E23E-511D-F643-B315-0A8C51F37C7E}"/>
              </a:ext>
            </a:extLst>
          </p:cNvPr>
          <p:cNvSpPr/>
          <p:nvPr/>
        </p:nvSpPr>
        <p:spPr>
          <a:xfrm>
            <a:off x="3920998" y="288835"/>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8" name="Oval 7">
            <a:extLst>
              <a:ext uri="{FF2B5EF4-FFF2-40B4-BE49-F238E27FC236}">
                <a16:creationId xmlns:a16="http://schemas.microsoft.com/office/drawing/2014/main" id="{452460A2-4692-404B-9C56-FA85ABF432EA}"/>
              </a:ext>
            </a:extLst>
          </p:cNvPr>
          <p:cNvSpPr/>
          <p:nvPr/>
        </p:nvSpPr>
        <p:spPr>
          <a:xfrm>
            <a:off x="2518368" y="2468690"/>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Oval 8">
            <a:extLst>
              <a:ext uri="{FF2B5EF4-FFF2-40B4-BE49-F238E27FC236}">
                <a16:creationId xmlns:a16="http://schemas.microsoft.com/office/drawing/2014/main" id="{20E4ABFD-B298-D842-A55E-BF54EBE9D153}"/>
              </a:ext>
            </a:extLst>
          </p:cNvPr>
          <p:cNvSpPr/>
          <p:nvPr/>
        </p:nvSpPr>
        <p:spPr>
          <a:xfrm>
            <a:off x="3964576" y="4641996"/>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Oval 9">
            <a:extLst>
              <a:ext uri="{FF2B5EF4-FFF2-40B4-BE49-F238E27FC236}">
                <a16:creationId xmlns:a16="http://schemas.microsoft.com/office/drawing/2014/main" id="{5BA6419F-2FB5-D842-A7A0-6E11B1644189}"/>
              </a:ext>
            </a:extLst>
          </p:cNvPr>
          <p:cNvSpPr/>
          <p:nvPr/>
        </p:nvSpPr>
        <p:spPr>
          <a:xfrm>
            <a:off x="275731" y="4603585"/>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Oval 11">
            <a:extLst>
              <a:ext uri="{FF2B5EF4-FFF2-40B4-BE49-F238E27FC236}">
                <a16:creationId xmlns:a16="http://schemas.microsoft.com/office/drawing/2014/main" id="{687237AD-CA11-5944-8405-B83F946604EA}"/>
              </a:ext>
            </a:extLst>
          </p:cNvPr>
          <p:cNvSpPr/>
          <p:nvPr/>
        </p:nvSpPr>
        <p:spPr>
          <a:xfrm>
            <a:off x="3870794" y="7205901"/>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3" name="Oval 12">
            <a:extLst>
              <a:ext uri="{FF2B5EF4-FFF2-40B4-BE49-F238E27FC236}">
                <a16:creationId xmlns:a16="http://schemas.microsoft.com/office/drawing/2014/main" id="{7DDD5967-718F-EE4D-B00F-443E66FF605B}"/>
              </a:ext>
            </a:extLst>
          </p:cNvPr>
          <p:cNvSpPr/>
          <p:nvPr/>
        </p:nvSpPr>
        <p:spPr>
          <a:xfrm>
            <a:off x="258537" y="7195548"/>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4" name="Oval 13">
            <a:extLst>
              <a:ext uri="{FF2B5EF4-FFF2-40B4-BE49-F238E27FC236}">
                <a16:creationId xmlns:a16="http://schemas.microsoft.com/office/drawing/2014/main" id="{3B286C56-C63A-B043-8F9A-D89F1EEB9722}"/>
              </a:ext>
            </a:extLst>
          </p:cNvPr>
          <p:cNvSpPr/>
          <p:nvPr/>
        </p:nvSpPr>
        <p:spPr>
          <a:xfrm>
            <a:off x="2590189" y="6119890"/>
            <a:ext cx="1566648" cy="2027455"/>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5" name="Oval 14">
            <a:extLst>
              <a:ext uri="{FF2B5EF4-FFF2-40B4-BE49-F238E27FC236}">
                <a16:creationId xmlns:a16="http://schemas.microsoft.com/office/drawing/2014/main" id="{9C0BED24-9AF9-D44B-96CE-476DC1975999}"/>
              </a:ext>
            </a:extLst>
          </p:cNvPr>
          <p:cNvSpPr/>
          <p:nvPr/>
        </p:nvSpPr>
        <p:spPr>
          <a:xfrm>
            <a:off x="5157804" y="2735845"/>
            <a:ext cx="1442394" cy="1942010"/>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6" name="Oval 15">
            <a:extLst>
              <a:ext uri="{FF2B5EF4-FFF2-40B4-BE49-F238E27FC236}">
                <a16:creationId xmlns:a16="http://schemas.microsoft.com/office/drawing/2014/main" id="{4BFF175B-61CA-0444-8B14-9817664E9D27}"/>
              </a:ext>
            </a:extLst>
          </p:cNvPr>
          <p:cNvSpPr/>
          <p:nvPr/>
        </p:nvSpPr>
        <p:spPr>
          <a:xfrm rot="5400000">
            <a:off x="927895" y="2976601"/>
            <a:ext cx="917307" cy="2227777"/>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346725427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56926" y="221345"/>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Small and Smaller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96513" y="668489"/>
            <a:ext cx="6249760"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Fill in the grid with your spellings. Choose one word and repeat it in the outside rectangle. Then choose another word and fill in the next rectangle. Continue on to the centre.</a:t>
            </a:r>
          </a:p>
        </p:txBody>
      </p:sp>
      <p:sp>
        <p:nvSpPr>
          <p:cNvPr id="5" name="Rectangle 4">
            <a:extLst>
              <a:ext uri="{FF2B5EF4-FFF2-40B4-BE49-F238E27FC236}">
                <a16:creationId xmlns:a16="http://schemas.microsoft.com/office/drawing/2014/main" id="{36E6971C-89D9-F542-82ED-3DD9D2EB67A2}"/>
              </a:ext>
            </a:extLst>
          </p:cNvPr>
          <p:cNvSpPr/>
          <p:nvPr/>
        </p:nvSpPr>
        <p:spPr>
          <a:xfrm>
            <a:off x="296513" y="1246909"/>
            <a:ext cx="6249760" cy="8394546"/>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3FF3ED22-98B6-1F45-8F98-B7E964448A30}"/>
              </a:ext>
            </a:extLst>
          </p:cNvPr>
          <p:cNvSpPr/>
          <p:nvPr/>
        </p:nvSpPr>
        <p:spPr>
          <a:xfrm>
            <a:off x="678193" y="1633795"/>
            <a:ext cx="5486400" cy="765311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3815A0D5-446B-E34B-8F52-652A3DB483DC}"/>
              </a:ext>
            </a:extLst>
          </p:cNvPr>
          <p:cNvSpPr/>
          <p:nvPr/>
        </p:nvSpPr>
        <p:spPr>
          <a:xfrm>
            <a:off x="1121779" y="2079764"/>
            <a:ext cx="4597910" cy="6728836"/>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62633CB4-6306-4B45-9A42-8F6C0AC66408}"/>
              </a:ext>
            </a:extLst>
          </p:cNvPr>
          <p:cNvSpPr/>
          <p:nvPr/>
        </p:nvSpPr>
        <p:spPr>
          <a:xfrm>
            <a:off x="1588421" y="2587114"/>
            <a:ext cx="3664626" cy="5746472"/>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D268C0BD-3184-1246-B70E-9A0E5111D5FD}"/>
              </a:ext>
            </a:extLst>
          </p:cNvPr>
          <p:cNvSpPr/>
          <p:nvPr/>
        </p:nvSpPr>
        <p:spPr>
          <a:xfrm>
            <a:off x="2084049" y="3101731"/>
            <a:ext cx="2673369" cy="4684902"/>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BC0111C3-C130-9B43-A485-88A0ADA8A05B}"/>
              </a:ext>
            </a:extLst>
          </p:cNvPr>
          <p:cNvSpPr/>
          <p:nvPr/>
        </p:nvSpPr>
        <p:spPr>
          <a:xfrm>
            <a:off x="2556859" y="3590142"/>
            <a:ext cx="1727747" cy="3740416"/>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6CF0C854-1A25-2843-9871-C29ED360865B}"/>
              </a:ext>
            </a:extLst>
          </p:cNvPr>
          <p:cNvSpPr/>
          <p:nvPr/>
        </p:nvSpPr>
        <p:spPr>
          <a:xfrm>
            <a:off x="3052689" y="4120116"/>
            <a:ext cx="794186" cy="2675538"/>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1EBE9EB8-CA35-D14E-AFF0-BF9271B5EE88}"/>
              </a:ext>
            </a:extLst>
          </p:cNvPr>
          <p:cNvSpPr/>
          <p:nvPr/>
        </p:nvSpPr>
        <p:spPr>
          <a:xfrm>
            <a:off x="3336922" y="4584243"/>
            <a:ext cx="223911" cy="175421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00568120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56926" y="221345"/>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Small and Smaller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96513" y="668489"/>
            <a:ext cx="6249760"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Fill in the grid with your spellings. Choose one word and repeat it in the outside rectangle. Then choose another word and fill in the next rectangle. Continue on to the centre.</a:t>
            </a:r>
          </a:p>
        </p:txBody>
      </p:sp>
      <p:sp>
        <p:nvSpPr>
          <p:cNvPr id="5" name="Rectangle 4">
            <a:extLst>
              <a:ext uri="{FF2B5EF4-FFF2-40B4-BE49-F238E27FC236}">
                <a16:creationId xmlns:a16="http://schemas.microsoft.com/office/drawing/2014/main" id="{36E6971C-89D9-F542-82ED-3DD9D2EB67A2}"/>
              </a:ext>
            </a:extLst>
          </p:cNvPr>
          <p:cNvSpPr/>
          <p:nvPr/>
        </p:nvSpPr>
        <p:spPr>
          <a:xfrm>
            <a:off x="296513" y="1246909"/>
            <a:ext cx="6249760" cy="839454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3FF3ED22-98B6-1F45-8F98-B7E964448A30}"/>
              </a:ext>
            </a:extLst>
          </p:cNvPr>
          <p:cNvSpPr/>
          <p:nvPr/>
        </p:nvSpPr>
        <p:spPr>
          <a:xfrm>
            <a:off x="678193" y="1633795"/>
            <a:ext cx="5486400" cy="765311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3815A0D5-446B-E34B-8F52-652A3DB483DC}"/>
              </a:ext>
            </a:extLst>
          </p:cNvPr>
          <p:cNvSpPr/>
          <p:nvPr/>
        </p:nvSpPr>
        <p:spPr>
          <a:xfrm>
            <a:off x="1121779" y="2079764"/>
            <a:ext cx="4597910" cy="672883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62633CB4-6306-4B45-9A42-8F6C0AC66408}"/>
              </a:ext>
            </a:extLst>
          </p:cNvPr>
          <p:cNvSpPr/>
          <p:nvPr/>
        </p:nvSpPr>
        <p:spPr>
          <a:xfrm>
            <a:off x="1588421" y="2587114"/>
            <a:ext cx="3664626" cy="574647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D268C0BD-3184-1246-B70E-9A0E5111D5FD}"/>
              </a:ext>
            </a:extLst>
          </p:cNvPr>
          <p:cNvSpPr/>
          <p:nvPr/>
        </p:nvSpPr>
        <p:spPr>
          <a:xfrm>
            <a:off x="2084049" y="3101731"/>
            <a:ext cx="2673369" cy="468490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BC0111C3-C130-9B43-A485-88A0ADA8A05B}"/>
              </a:ext>
            </a:extLst>
          </p:cNvPr>
          <p:cNvSpPr/>
          <p:nvPr/>
        </p:nvSpPr>
        <p:spPr>
          <a:xfrm>
            <a:off x="2556859" y="3590142"/>
            <a:ext cx="1727747" cy="374041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6CF0C854-1A25-2843-9871-C29ED360865B}"/>
              </a:ext>
            </a:extLst>
          </p:cNvPr>
          <p:cNvSpPr/>
          <p:nvPr/>
        </p:nvSpPr>
        <p:spPr>
          <a:xfrm>
            <a:off x="3052689" y="4120116"/>
            <a:ext cx="794186" cy="267553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1EBE9EB8-CA35-D14E-AFF0-BF9271B5EE88}"/>
              </a:ext>
            </a:extLst>
          </p:cNvPr>
          <p:cNvSpPr/>
          <p:nvPr/>
        </p:nvSpPr>
        <p:spPr>
          <a:xfrm>
            <a:off x="3336922" y="4584243"/>
            <a:ext cx="223911" cy="175421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4159785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C424AB-1295-B75D-8050-C2892C658F11}"/>
            </a:ext>
          </a:extLst>
        </p:cNvPr>
        <p:cNvGrpSpPr/>
        <p:nvPr/>
      </p:nvGrpSpPr>
      <p:grpSpPr>
        <a:xfrm>
          <a:off x="0" y="0"/>
          <a:ext cx="0" cy="0"/>
          <a:chOff x="0" y="0"/>
          <a:chExt cx="0" cy="0"/>
        </a:xfrm>
      </p:grpSpPr>
      <p:sp>
        <p:nvSpPr>
          <p:cNvPr id="9" name="Rectangle 8">
            <a:extLst>
              <a:ext uri="{FF2B5EF4-FFF2-40B4-BE49-F238E27FC236}">
                <a16:creationId xmlns:a16="http://schemas.microsoft.com/office/drawing/2014/main" id="{35A70BC4-B005-23AE-958F-577F075DC4EA}"/>
              </a:ext>
            </a:extLst>
          </p:cNvPr>
          <p:cNvSpPr/>
          <p:nvPr/>
        </p:nvSpPr>
        <p:spPr>
          <a:xfrm>
            <a:off x="-6216" y="126496"/>
            <a:ext cx="6858001" cy="40011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2" name="TextBox 1">
            <a:extLst>
              <a:ext uri="{FF2B5EF4-FFF2-40B4-BE49-F238E27FC236}">
                <a16:creationId xmlns:a16="http://schemas.microsoft.com/office/drawing/2014/main" id="{12A0E626-B9E3-BD34-8070-B765B193A33A}"/>
              </a:ext>
            </a:extLst>
          </p:cNvPr>
          <p:cNvSpPr txBox="1"/>
          <p:nvPr/>
        </p:nvSpPr>
        <p:spPr>
          <a:xfrm>
            <a:off x="2597679" y="9664524"/>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2025</a:t>
            </a:r>
          </a:p>
        </p:txBody>
      </p:sp>
      <p:sp>
        <p:nvSpPr>
          <p:cNvPr id="4" name="TextBox 3">
            <a:extLst>
              <a:ext uri="{FF2B5EF4-FFF2-40B4-BE49-F238E27FC236}">
                <a16:creationId xmlns:a16="http://schemas.microsoft.com/office/drawing/2014/main" id="{96A85102-457C-4BCD-7B3A-B784E7105912}"/>
              </a:ext>
            </a:extLst>
          </p:cNvPr>
          <p:cNvSpPr txBox="1"/>
          <p:nvPr/>
        </p:nvSpPr>
        <p:spPr>
          <a:xfrm>
            <a:off x="3679162" y="141884"/>
            <a:ext cx="3189654" cy="369332"/>
          </a:xfrm>
          <a:prstGeom prst="rect">
            <a:avLst/>
          </a:prstGeom>
          <a:noFill/>
        </p:spPr>
        <p:txBody>
          <a:bodyPr wrap="square" rtlCol="0" anchor="ctr">
            <a:spAutoFit/>
          </a:bodyPr>
          <a:lstStyle/>
          <a:p>
            <a:pPr algn="ctr"/>
            <a:r>
              <a:rPr lang="en-US" b="1" dirty="0">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Rule: Root and base words</a:t>
            </a:r>
          </a:p>
        </p:txBody>
      </p:sp>
      <p:sp>
        <p:nvSpPr>
          <p:cNvPr id="5" name="TextBox 4">
            <a:extLst>
              <a:ext uri="{FF2B5EF4-FFF2-40B4-BE49-F238E27FC236}">
                <a16:creationId xmlns:a16="http://schemas.microsoft.com/office/drawing/2014/main" id="{755137C1-B66B-7E55-516F-7D75F543E5FE}"/>
              </a:ext>
            </a:extLst>
          </p:cNvPr>
          <p:cNvSpPr txBox="1"/>
          <p:nvPr/>
        </p:nvSpPr>
        <p:spPr>
          <a:xfrm>
            <a:off x="10815" y="126495"/>
            <a:ext cx="3189654" cy="400110"/>
          </a:xfrm>
          <a:prstGeom prst="rect">
            <a:avLst/>
          </a:prstGeom>
          <a:noFill/>
        </p:spPr>
        <p:txBody>
          <a:bodyPr wrap="square" rtlCol="0" anchor="ctr">
            <a:spAutoFit/>
          </a:bodyPr>
          <a:lstStyle/>
          <a:p>
            <a:pPr algn="ctr"/>
            <a:r>
              <a:rPr lang="en-US" sz="2000" b="1" dirty="0">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Y6 - Spring 2 - Week 4</a:t>
            </a:r>
          </a:p>
        </p:txBody>
      </p:sp>
      <p:pic>
        <p:nvPicPr>
          <p:cNvPr id="18" name="Picture 17" descr="A cartoon character with a blue letter&#10;&#10;AI-generated content may be incorrect.">
            <a:extLst>
              <a:ext uri="{FF2B5EF4-FFF2-40B4-BE49-F238E27FC236}">
                <a16:creationId xmlns:a16="http://schemas.microsoft.com/office/drawing/2014/main" id="{49A0552C-A34E-6BCE-BB7A-16FC0C89BD4A}"/>
              </a:ext>
            </a:extLst>
          </p:cNvPr>
          <p:cNvPicPr>
            <a:picLocks noChangeAspect="1"/>
          </p:cNvPicPr>
          <p:nvPr/>
        </p:nvPicPr>
        <p:blipFill>
          <a:blip r:embed="rId2"/>
          <a:stretch>
            <a:fillRect/>
          </a:stretch>
        </p:blipFill>
        <p:spPr>
          <a:xfrm>
            <a:off x="3232822" y="155944"/>
            <a:ext cx="484095" cy="370661"/>
          </a:xfrm>
          <a:prstGeom prst="rect">
            <a:avLst/>
          </a:prstGeom>
        </p:spPr>
      </p:pic>
      <p:sp>
        <p:nvSpPr>
          <p:cNvPr id="22" name="TextBox 21">
            <a:extLst>
              <a:ext uri="{FF2B5EF4-FFF2-40B4-BE49-F238E27FC236}">
                <a16:creationId xmlns:a16="http://schemas.microsoft.com/office/drawing/2014/main" id="{22BDF342-C8A7-534A-1F9E-02E09B049C62}"/>
              </a:ext>
            </a:extLst>
          </p:cNvPr>
          <p:cNvSpPr txBox="1"/>
          <p:nvPr/>
        </p:nvSpPr>
        <p:spPr>
          <a:xfrm>
            <a:off x="-114310" y="613803"/>
            <a:ext cx="7015627" cy="446276"/>
          </a:xfrm>
          <a:prstGeom prst="rect">
            <a:avLst/>
          </a:prstGeom>
          <a:noFill/>
        </p:spPr>
        <p:txBody>
          <a:bodyPr wrap="square">
            <a:spAutoFit/>
          </a:bodyPr>
          <a:lstStyle/>
          <a:p>
            <a:pPr lvl="0" algn="ctr" defTabSz="685800">
              <a:defRPr/>
            </a:pPr>
            <a:r>
              <a:rPr lang="en-GB" sz="1150" b="1" i="0" u="none" strike="noStrike" kern="1200" baseline="0" dirty="0">
                <a:solidFill>
                  <a:schemeClr val="tx1"/>
                </a:solidFill>
                <a:latin typeface="Gill Sans MT" panose="020B0502020104020203" pitchFamily="34" charset="0"/>
              </a:rPr>
              <a:t>Rule:</a:t>
            </a:r>
            <a:r>
              <a:rPr lang="en-GB" sz="1150" b="1" dirty="0">
                <a:latin typeface="Gill Sans MT" panose="020B0502020104020203" pitchFamily="34" charset="0"/>
              </a:rPr>
              <a:t> </a:t>
            </a:r>
            <a:r>
              <a:rPr lang="en-GB" sz="1150" dirty="0">
                <a:latin typeface="Gill Sans MT" panose="020B0502020104020203" pitchFamily="34" charset="0"/>
              </a:rPr>
              <a:t>Root and base words are similar, but not the same</a:t>
            </a:r>
            <a:r>
              <a:rPr lang="en-US" sz="1150" dirty="0">
                <a:solidFill>
                  <a:schemeClr val="tx1"/>
                </a:solidFill>
                <a:latin typeface="Gill Sans MT" panose="020B0502020104020203" pitchFamily="34" charset="0"/>
              </a:rPr>
              <a:t>. B</a:t>
            </a:r>
            <a:r>
              <a:rPr lang="en-US" sz="1150" dirty="0">
                <a:latin typeface="Gill Sans MT" panose="020B0502020104020203" pitchFamily="34" charset="0"/>
              </a:rPr>
              <a:t>ase words are standalone English words that can also form other words by using prefixes and suffixes. Root words cannot always be used as an independent word.</a:t>
            </a:r>
            <a:endParaRPr lang="en-GB" sz="1150" dirty="0">
              <a:solidFill>
                <a:schemeClr val="tx1"/>
              </a:solidFill>
              <a:latin typeface="Gill Sans MT" panose="020B0502020104020203" pitchFamily="34" charset="0"/>
            </a:endParaRPr>
          </a:p>
        </p:txBody>
      </p:sp>
      <p:graphicFrame>
        <p:nvGraphicFramePr>
          <p:cNvPr id="29" name="Table 28">
            <a:extLst>
              <a:ext uri="{FF2B5EF4-FFF2-40B4-BE49-F238E27FC236}">
                <a16:creationId xmlns:a16="http://schemas.microsoft.com/office/drawing/2014/main" id="{0346BB28-C71F-BDE2-B29C-5D09DD60FE9F}"/>
              </a:ext>
            </a:extLst>
          </p:cNvPr>
          <p:cNvGraphicFramePr>
            <a:graphicFrameLocks noGrp="1"/>
          </p:cNvGraphicFramePr>
          <p:nvPr/>
        </p:nvGraphicFramePr>
        <p:xfrm>
          <a:off x="153409" y="5779012"/>
          <a:ext cx="6551182" cy="703152"/>
        </p:xfrm>
        <a:graphic>
          <a:graphicData uri="http://schemas.openxmlformats.org/drawingml/2006/table">
            <a:tbl>
              <a:tblPr firstRow="1" bandRow="1">
                <a:tableStyleId>{5940675A-B579-460E-94D1-54222C63F5DA}</a:tableStyleId>
              </a:tblPr>
              <a:tblGrid>
                <a:gridCol w="6551182">
                  <a:extLst>
                    <a:ext uri="{9D8B030D-6E8A-4147-A177-3AD203B41FA5}">
                      <a16:colId xmlns:a16="http://schemas.microsoft.com/office/drawing/2014/main" val="135984651"/>
                    </a:ext>
                  </a:extLst>
                </a:gridCol>
              </a:tblGrid>
              <a:tr h="703152">
                <a:tc>
                  <a:txBody>
                    <a:bodyPr/>
                    <a:lstStyle/>
                    <a:p>
                      <a:endParaRPr lang="en-GB"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335538373"/>
                  </a:ext>
                </a:extLst>
              </a:tr>
            </a:tbl>
          </a:graphicData>
        </a:graphic>
      </p:graphicFrame>
      <p:sp>
        <p:nvSpPr>
          <p:cNvPr id="30" name="TextBox 29">
            <a:extLst>
              <a:ext uri="{FF2B5EF4-FFF2-40B4-BE49-F238E27FC236}">
                <a16:creationId xmlns:a16="http://schemas.microsoft.com/office/drawing/2014/main" id="{0E392021-2240-BF89-78AD-A2A4EBD7A5B0}"/>
              </a:ext>
            </a:extLst>
          </p:cNvPr>
          <p:cNvSpPr txBox="1"/>
          <p:nvPr/>
        </p:nvSpPr>
        <p:spPr>
          <a:xfrm>
            <a:off x="251741" y="5494677"/>
            <a:ext cx="6439402" cy="276999"/>
          </a:xfrm>
          <a:prstGeom prst="rect">
            <a:avLst/>
          </a:prstGeom>
          <a:noFill/>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b="1" dirty="0">
                <a:latin typeface="Gill Sans MT" panose="020B0502020104020203" pitchFamily="34" charset="0"/>
              </a:rPr>
              <a:t>Mini-Write: </a:t>
            </a:r>
            <a:r>
              <a:rPr lang="en-GB" sz="1200" dirty="0">
                <a:latin typeface="Gill Sans MT" panose="020B0502020104020203" pitchFamily="34" charset="0"/>
              </a:rPr>
              <a:t>Write as many of the 20 words as possible in the ‘Mini-Write’ box below.</a:t>
            </a:r>
          </a:p>
        </p:txBody>
      </p:sp>
      <p:graphicFrame>
        <p:nvGraphicFramePr>
          <p:cNvPr id="3" name="Table 2">
            <a:extLst>
              <a:ext uri="{FF2B5EF4-FFF2-40B4-BE49-F238E27FC236}">
                <a16:creationId xmlns:a16="http://schemas.microsoft.com/office/drawing/2014/main" id="{EAA9D566-0458-172E-412F-88724AA3463B}"/>
              </a:ext>
            </a:extLst>
          </p:cNvPr>
          <p:cNvGraphicFramePr>
            <a:graphicFrameLocks noGrp="1"/>
          </p:cNvGraphicFramePr>
          <p:nvPr/>
        </p:nvGraphicFramePr>
        <p:xfrm>
          <a:off x="153409" y="1381332"/>
          <a:ext cx="3197619" cy="4094270"/>
        </p:xfrm>
        <a:graphic>
          <a:graphicData uri="http://schemas.openxmlformats.org/drawingml/2006/table">
            <a:tbl>
              <a:tblPr firstRow="1" bandRow="1">
                <a:tableStyleId>{5940675A-B579-460E-94D1-54222C63F5DA}</a:tableStyleId>
              </a:tblPr>
              <a:tblGrid>
                <a:gridCol w="935197">
                  <a:extLst>
                    <a:ext uri="{9D8B030D-6E8A-4147-A177-3AD203B41FA5}">
                      <a16:colId xmlns:a16="http://schemas.microsoft.com/office/drawing/2014/main" val="1258760958"/>
                    </a:ext>
                  </a:extLst>
                </a:gridCol>
                <a:gridCol w="2262422">
                  <a:extLst>
                    <a:ext uri="{9D8B030D-6E8A-4147-A177-3AD203B41FA5}">
                      <a16:colId xmlns:a16="http://schemas.microsoft.com/office/drawing/2014/main" val="2964003616"/>
                    </a:ext>
                  </a:extLst>
                </a:gridCol>
              </a:tblGrid>
              <a:tr h="409427">
                <a:tc>
                  <a:txBody>
                    <a:bodyPr/>
                    <a:lstStyle/>
                    <a:p>
                      <a:pPr algn="ctr"/>
                      <a:r>
                        <a:rPr lang="en-GB" sz="1200" b="0" i="0" dirty="0">
                          <a:solidFill>
                            <a:srgbClr val="000000"/>
                          </a:solidFill>
                          <a:effectLst/>
                          <a:latin typeface="Gill Sans MT" panose="020B0502020104020203" pitchFamily="34" charset="0"/>
                        </a:rPr>
                        <a:t>begin</a:t>
                      </a:r>
                      <a:r>
                        <a:rPr lang="en-GB" sz="1200" b="0" i="0" dirty="0">
                          <a:solidFill>
                            <a:srgbClr val="FF0000"/>
                          </a:solidFill>
                          <a:effectLst/>
                          <a:latin typeface="Gill Sans MT" panose="020B0502020104020203" pitchFamily="34" charset="0"/>
                        </a:rPr>
                        <a:t>ning</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113470326"/>
                  </a:ext>
                </a:extLst>
              </a:tr>
              <a:tr h="409427">
                <a:tc>
                  <a:txBody>
                    <a:bodyPr/>
                    <a:lstStyle/>
                    <a:p>
                      <a:pPr algn="ctr"/>
                      <a:r>
                        <a:rPr lang="en-GB" sz="1200" b="0" i="0" dirty="0">
                          <a:solidFill>
                            <a:srgbClr val="000000"/>
                          </a:solidFill>
                          <a:effectLst/>
                          <a:latin typeface="Gill Sans MT" panose="020B0502020104020203" pitchFamily="34" charset="0"/>
                        </a:rPr>
                        <a:t>garden</a:t>
                      </a:r>
                      <a:r>
                        <a:rPr lang="en-GB" sz="1200" b="0" i="0" dirty="0">
                          <a:solidFill>
                            <a:srgbClr val="FF0000"/>
                          </a:solidFill>
                          <a:effectLst/>
                          <a:latin typeface="Gill Sans MT" panose="020B0502020104020203" pitchFamily="34" charset="0"/>
                        </a:rPr>
                        <a:t>er</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507539090"/>
                  </a:ext>
                </a:extLst>
              </a:tr>
              <a:tr h="409427">
                <a:tc>
                  <a:txBody>
                    <a:bodyPr/>
                    <a:lstStyle/>
                    <a:p>
                      <a:pPr algn="ctr"/>
                      <a:r>
                        <a:rPr lang="en-GB" sz="1200" b="0" i="0" dirty="0">
                          <a:solidFill>
                            <a:srgbClr val="000000"/>
                          </a:solidFill>
                          <a:effectLst/>
                          <a:latin typeface="Gill Sans MT" panose="020B0502020104020203" pitchFamily="34" charset="0"/>
                        </a:rPr>
                        <a:t>limit</a:t>
                      </a:r>
                      <a:r>
                        <a:rPr lang="en-GB" sz="1200" b="0" i="0" dirty="0">
                          <a:solidFill>
                            <a:srgbClr val="FF0000"/>
                          </a:solidFill>
                          <a:effectLst/>
                          <a:latin typeface="Gill Sans MT" panose="020B0502020104020203" pitchFamily="34" charset="0"/>
                        </a:rPr>
                        <a:t>ation</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537804785"/>
                  </a:ext>
                </a:extLst>
              </a:tr>
              <a:tr h="409427">
                <a:tc>
                  <a:txBody>
                    <a:bodyPr/>
                    <a:lstStyle/>
                    <a:p>
                      <a:pPr algn="ctr"/>
                      <a:r>
                        <a:rPr lang="en-GB" sz="1200" b="0" i="0" dirty="0">
                          <a:solidFill>
                            <a:srgbClr val="000000"/>
                          </a:solidFill>
                          <a:effectLst/>
                          <a:latin typeface="Gill Sans MT" panose="020B0502020104020203" pitchFamily="34" charset="0"/>
                        </a:rPr>
                        <a:t>happ</a:t>
                      </a:r>
                      <a:r>
                        <a:rPr lang="en-GB" sz="1200" b="0" i="0" dirty="0">
                          <a:solidFill>
                            <a:srgbClr val="FF0000"/>
                          </a:solidFill>
                          <a:effectLst/>
                          <a:latin typeface="Gill Sans MT" panose="020B0502020104020203" pitchFamily="34" charset="0"/>
                        </a:rPr>
                        <a:t>ily</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298094511"/>
                  </a:ext>
                </a:extLst>
              </a:tr>
              <a:tr h="409427">
                <a:tc>
                  <a:txBody>
                    <a:bodyPr/>
                    <a:lstStyle/>
                    <a:p>
                      <a:pPr algn="ctr"/>
                      <a:r>
                        <a:rPr lang="en-GB" sz="1200" b="0" i="0" dirty="0">
                          <a:solidFill>
                            <a:srgbClr val="000000"/>
                          </a:solidFill>
                          <a:effectLst/>
                          <a:latin typeface="Gill Sans MT" panose="020B0502020104020203" pitchFamily="34" charset="0"/>
                        </a:rPr>
                        <a:t>simpl</a:t>
                      </a:r>
                      <a:r>
                        <a:rPr lang="en-GB" sz="1200" b="0" i="0" dirty="0">
                          <a:solidFill>
                            <a:srgbClr val="FF0000"/>
                          </a:solidFill>
                          <a:effectLst/>
                          <a:latin typeface="Gill Sans MT" panose="020B0502020104020203" pitchFamily="34" charset="0"/>
                        </a:rPr>
                        <a:t>y</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407539568"/>
                  </a:ext>
                </a:extLst>
              </a:tr>
              <a:tr h="409427">
                <a:tc>
                  <a:txBody>
                    <a:bodyPr/>
                    <a:lstStyle/>
                    <a:p>
                      <a:pPr algn="ctr"/>
                      <a:r>
                        <a:rPr lang="en-GB" sz="1200" b="0" i="0" dirty="0">
                          <a:solidFill>
                            <a:srgbClr val="000000"/>
                          </a:solidFill>
                          <a:effectLst/>
                          <a:latin typeface="Gill Sans MT" panose="020B0502020104020203" pitchFamily="34" charset="0"/>
                        </a:rPr>
                        <a:t>garden</a:t>
                      </a:r>
                      <a:r>
                        <a:rPr lang="en-GB" sz="1200" b="0" i="0" dirty="0">
                          <a:solidFill>
                            <a:srgbClr val="FF0000"/>
                          </a:solidFill>
                          <a:effectLst/>
                          <a:latin typeface="Gill Sans MT" panose="020B0502020104020203" pitchFamily="34" charset="0"/>
                        </a:rPr>
                        <a:t>ing</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71393680"/>
                  </a:ext>
                </a:extLst>
              </a:tr>
              <a:tr h="409427">
                <a:tc>
                  <a:txBody>
                    <a:bodyPr/>
                    <a:lstStyle/>
                    <a:p>
                      <a:pPr algn="ctr"/>
                      <a:r>
                        <a:rPr lang="en-GB" sz="1200" b="0" i="0" dirty="0">
                          <a:solidFill>
                            <a:srgbClr val="000000"/>
                          </a:solidFill>
                          <a:effectLst/>
                          <a:latin typeface="Gill Sans MT" panose="020B0502020104020203" pitchFamily="34" charset="0"/>
                        </a:rPr>
                        <a:t>limit</a:t>
                      </a:r>
                      <a:r>
                        <a:rPr lang="en-GB" sz="1200" b="0" i="0" dirty="0">
                          <a:solidFill>
                            <a:srgbClr val="FF0000"/>
                          </a:solidFill>
                          <a:effectLst/>
                          <a:latin typeface="Gill Sans MT" panose="020B0502020104020203" pitchFamily="34" charset="0"/>
                        </a:rPr>
                        <a:t>ed</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621370963"/>
                  </a:ext>
                </a:extLst>
              </a:tr>
              <a:tr h="409427">
                <a:tc>
                  <a:txBody>
                    <a:bodyPr/>
                    <a:lstStyle/>
                    <a:p>
                      <a:pPr algn="ctr"/>
                      <a:r>
                        <a:rPr lang="en-GB" sz="1200" b="0" i="0" dirty="0">
                          <a:solidFill>
                            <a:srgbClr val="000000"/>
                          </a:solidFill>
                          <a:effectLst/>
                          <a:latin typeface="Gill Sans MT" panose="020B0502020104020203" pitchFamily="34" charset="0"/>
                        </a:rPr>
                        <a:t>comical</a:t>
                      </a:r>
                      <a:r>
                        <a:rPr lang="en-GB" sz="1200" b="0" i="0" dirty="0">
                          <a:solidFill>
                            <a:srgbClr val="FF0000"/>
                          </a:solidFill>
                          <a:effectLst/>
                          <a:latin typeface="Gill Sans MT" panose="020B0502020104020203" pitchFamily="34" charset="0"/>
                        </a:rPr>
                        <a:t>ly</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1305141"/>
                  </a:ext>
                </a:extLst>
              </a:tr>
              <a:tr h="409427">
                <a:tc>
                  <a:txBody>
                    <a:bodyPr/>
                    <a:lstStyle/>
                    <a:p>
                      <a:pPr algn="ctr"/>
                      <a:r>
                        <a:rPr lang="en-GB" sz="1200" b="0" i="0" dirty="0">
                          <a:solidFill>
                            <a:srgbClr val="000000"/>
                          </a:solidFill>
                          <a:effectLst/>
                          <a:latin typeface="Gill Sans MT" panose="020B0502020104020203" pitchFamily="34" charset="0"/>
                        </a:rPr>
                        <a:t>gent</a:t>
                      </a:r>
                      <a:r>
                        <a:rPr lang="en-GB" sz="1200" b="0" i="0" dirty="0">
                          <a:solidFill>
                            <a:srgbClr val="FF0000"/>
                          </a:solidFill>
                          <a:effectLst/>
                          <a:latin typeface="Gill Sans MT" panose="020B0502020104020203" pitchFamily="34" charset="0"/>
                        </a:rPr>
                        <a:t>ly</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615029057"/>
                  </a:ext>
                </a:extLst>
              </a:tr>
              <a:tr h="409427">
                <a:tc>
                  <a:txBody>
                    <a:bodyPr/>
                    <a:lstStyle/>
                    <a:p>
                      <a:pPr algn="ctr"/>
                      <a:r>
                        <a:rPr lang="en-GB" sz="1200" b="0" i="0" dirty="0">
                          <a:solidFill>
                            <a:srgbClr val="000000"/>
                          </a:solidFill>
                          <a:effectLst/>
                          <a:latin typeface="Gill Sans MT" panose="020B0502020104020203" pitchFamily="34" charset="0"/>
                        </a:rPr>
                        <a:t>dramatic</a:t>
                      </a:r>
                      <a:r>
                        <a:rPr lang="en-GB" sz="1200" b="0" i="0" dirty="0">
                          <a:solidFill>
                            <a:srgbClr val="FF0000"/>
                          </a:solidFill>
                          <a:effectLst/>
                          <a:latin typeface="Gill Sans MT" panose="020B0502020104020203" pitchFamily="34" charset="0"/>
                        </a:rPr>
                        <a:t>ally</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506134979"/>
                  </a:ext>
                </a:extLst>
              </a:tr>
            </a:tbl>
          </a:graphicData>
        </a:graphic>
      </p:graphicFrame>
      <p:graphicFrame>
        <p:nvGraphicFramePr>
          <p:cNvPr id="8" name="Table 7">
            <a:extLst>
              <a:ext uri="{FF2B5EF4-FFF2-40B4-BE49-F238E27FC236}">
                <a16:creationId xmlns:a16="http://schemas.microsoft.com/office/drawing/2014/main" id="{66032993-2C93-6738-F680-937C50D9FD72}"/>
              </a:ext>
            </a:extLst>
          </p:cNvPr>
          <p:cNvGraphicFramePr>
            <a:graphicFrameLocks noGrp="1"/>
          </p:cNvGraphicFramePr>
          <p:nvPr>
            <p:extLst>
              <p:ext uri="{D42A27DB-BD31-4B8C-83A1-F6EECF244321}">
                <p14:modId xmlns:p14="http://schemas.microsoft.com/office/powerpoint/2010/main" val="3284240235"/>
              </p:ext>
            </p:extLst>
          </p:nvPr>
        </p:nvGraphicFramePr>
        <p:xfrm>
          <a:off x="3506972" y="1381332"/>
          <a:ext cx="3197619" cy="4094270"/>
        </p:xfrm>
        <a:graphic>
          <a:graphicData uri="http://schemas.openxmlformats.org/drawingml/2006/table">
            <a:tbl>
              <a:tblPr firstRow="1" bandRow="1">
                <a:tableStyleId>{5940675A-B579-460E-94D1-54222C63F5DA}</a:tableStyleId>
              </a:tblPr>
              <a:tblGrid>
                <a:gridCol w="935197">
                  <a:extLst>
                    <a:ext uri="{9D8B030D-6E8A-4147-A177-3AD203B41FA5}">
                      <a16:colId xmlns:a16="http://schemas.microsoft.com/office/drawing/2014/main" val="1258760958"/>
                    </a:ext>
                  </a:extLst>
                </a:gridCol>
                <a:gridCol w="2262422">
                  <a:extLst>
                    <a:ext uri="{9D8B030D-6E8A-4147-A177-3AD203B41FA5}">
                      <a16:colId xmlns:a16="http://schemas.microsoft.com/office/drawing/2014/main" val="2964003616"/>
                    </a:ext>
                  </a:extLst>
                </a:gridCol>
              </a:tblGrid>
              <a:tr h="409427">
                <a:tc>
                  <a:txBody>
                    <a:bodyPr/>
                    <a:lstStyle/>
                    <a:p>
                      <a:pPr algn="ctr"/>
                      <a:r>
                        <a:rPr lang="en-GB" sz="1200" b="0" i="0" dirty="0">
                          <a:solidFill>
                            <a:srgbClr val="000000"/>
                          </a:solidFill>
                          <a:effectLst/>
                          <a:latin typeface="Gill Sans MT" panose="020B0502020104020203" pitchFamily="34" charset="0"/>
                        </a:rPr>
                        <a:t>begi</a:t>
                      </a:r>
                      <a:r>
                        <a:rPr lang="en-GB" sz="1200" b="0" i="0" dirty="0">
                          <a:solidFill>
                            <a:srgbClr val="FF0000"/>
                          </a:solidFill>
                          <a:effectLst/>
                          <a:latin typeface="Gill Sans MT" panose="020B0502020104020203" pitchFamily="34" charset="0"/>
                        </a:rPr>
                        <a:t>nner</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113470326"/>
                  </a:ext>
                </a:extLst>
              </a:tr>
              <a:tr h="409427">
                <a:tc>
                  <a:txBody>
                    <a:bodyPr/>
                    <a:lstStyle/>
                    <a:p>
                      <a:pPr algn="ctr"/>
                      <a:r>
                        <a:rPr lang="en-GB" sz="1200" b="0" i="0" dirty="0">
                          <a:solidFill>
                            <a:srgbClr val="000000"/>
                          </a:solidFill>
                          <a:effectLst/>
                          <a:latin typeface="Gill Sans MT" panose="020B0502020104020203" pitchFamily="34" charset="0"/>
                        </a:rPr>
                        <a:t>limit</a:t>
                      </a:r>
                      <a:r>
                        <a:rPr lang="en-GB" sz="1200" b="0" i="0" dirty="0">
                          <a:solidFill>
                            <a:srgbClr val="FF0000"/>
                          </a:solidFill>
                          <a:effectLst/>
                          <a:latin typeface="Gill Sans MT" panose="020B0502020104020203" pitchFamily="34" charset="0"/>
                        </a:rPr>
                        <a:t>ing</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507539090"/>
                  </a:ext>
                </a:extLst>
              </a:tr>
              <a:tr h="409427">
                <a:tc>
                  <a:txBody>
                    <a:bodyPr/>
                    <a:lstStyle/>
                    <a:p>
                      <a:pPr algn="ctr"/>
                      <a:r>
                        <a:rPr lang="en-GB" sz="1200" b="0" i="0" dirty="0">
                          <a:solidFill>
                            <a:srgbClr val="000000"/>
                          </a:solidFill>
                          <a:effectLst/>
                          <a:latin typeface="Gill Sans MT" panose="020B0502020104020203" pitchFamily="34" charset="0"/>
                        </a:rPr>
                        <a:t>final</a:t>
                      </a:r>
                      <a:r>
                        <a:rPr lang="en-GB" sz="1200" b="0" i="0" dirty="0">
                          <a:solidFill>
                            <a:srgbClr val="FF0000"/>
                          </a:solidFill>
                          <a:effectLst/>
                          <a:latin typeface="Gill Sans MT" panose="020B0502020104020203" pitchFamily="34" charset="0"/>
                        </a:rPr>
                        <a:t>ly</a:t>
                      </a:r>
                      <a:r>
                        <a:rPr lang="en-GB" sz="1200" b="0" i="0" dirty="0">
                          <a:solidFill>
                            <a:srgbClr val="000000"/>
                          </a:solidFill>
                          <a:effectLst/>
                          <a:latin typeface="Gill Sans MT" panose="020B0502020104020203" pitchFamily="34" charset="0"/>
                        </a:rPr>
                        <a:t> </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537804785"/>
                  </a:ext>
                </a:extLst>
              </a:tr>
              <a:tr h="409427">
                <a:tc>
                  <a:txBody>
                    <a:bodyPr/>
                    <a:lstStyle/>
                    <a:p>
                      <a:pPr algn="ctr"/>
                      <a:r>
                        <a:rPr lang="en-GB" sz="1200" b="0" i="0" dirty="0">
                          <a:solidFill>
                            <a:srgbClr val="000000"/>
                          </a:solidFill>
                          <a:effectLst/>
                          <a:latin typeface="Gill Sans MT" panose="020B0502020104020203" pitchFamily="34" charset="0"/>
                        </a:rPr>
                        <a:t>angr</a:t>
                      </a:r>
                      <a:r>
                        <a:rPr lang="en-GB" sz="1200" b="0" i="0" dirty="0">
                          <a:solidFill>
                            <a:srgbClr val="FF0000"/>
                          </a:solidFill>
                          <a:effectLst/>
                          <a:latin typeface="Gill Sans MT" panose="020B0502020104020203" pitchFamily="34" charset="0"/>
                        </a:rPr>
                        <a:t>ily</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298094511"/>
                  </a:ext>
                </a:extLst>
              </a:tr>
              <a:tr h="409427">
                <a:tc>
                  <a:txBody>
                    <a:bodyPr/>
                    <a:lstStyle/>
                    <a:p>
                      <a:pPr algn="ctr"/>
                      <a:r>
                        <a:rPr lang="en-GB" sz="1200" b="0" i="0" dirty="0">
                          <a:solidFill>
                            <a:srgbClr val="000000"/>
                          </a:solidFill>
                          <a:effectLst/>
                          <a:latin typeface="Gill Sans MT" panose="020B0502020104020203" pitchFamily="34" charset="0"/>
                        </a:rPr>
                        <a:t>humbl</a:t>
                      </a:r>
                      <a:r>
                        <a:rPr lang="en-GB" sz="1200" b="0" i="0" dirty="0">
                          <a:solidFill>
                            <a:srgbClr val="FF0000"/>
                          </a:solidFill>
                          <a:effectLst/>
                          <a:latin typeface="Gill Sans MT" panose="020B0502020104020203" pitchFamily="34" charset="0"/>
                        </a:rPr>
                        <a:t>y</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407539568"/>
                  </a:ext>
                </a:extLst>
              </a:tr>
              <a:tr h="409427">
                <a:tc>
                  <a:txBody>
                    <a:bodyPr/>
                    <a:lstStyle/>
                    <a:p>
                      <a:pPr algn="ctr"/>
                      <a:r>
                        <a:rPr lang="en-GB" sz="1200" b="0" i="0" dirty="0">
                          <a:solidFill>
                            <a:srgbClr val="000000"/>
                          </a:solidFill>
                          <a:effectLst/>
                          <a:latin typeface="Gill Sans MT" panose="020B0502020104020203" pitchFamily="34" charset="0"/>
                        </a:rPr>
                        <a:t>forg</a:t>
                      </a:r>
                      <a:r>
                        <a:rPr lang="en-GB" sz="1200" b="0" i="0" dirty="0">
                          <a:solidFill>
                            <a:srgbClr val="FF0000"/>
                          </a:solidFill>
                          <a:effectLst/>
                          <a:latin typeface="Gill Sans MT" panose="020B0502020104020203" pitchFamily="34" charset="0"/>
                        </a:rPr>
                        <a:t>otten</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71393680"/>
                  </a:ext>
                </a:extLst>
              </a:tr>
              <a:tr h="409427">
                <a:tc>
                  <a:txBody>
                    <a:bodyPr/>
                    <a:lstStyle/>
                    <a:p>
                      <a:pPr algn="ctr"/>
                      <a:r>
                        <a:rPr lang="en-GB" sz="1200" b="0" i="0" dirty="0">
                          <a:solidFill>
                            <a:srgbClr val="000000"/>
                          </a:solidFill>
                          <a:effectLst/>
                          <a:latin typeface="Gill Sans MT" panose="020B0502020104020203" pitchFamily="34" charset="0"/>
                        </a:rPr>
                        <a:t>forg</a:t>
                      </a:r>
                      <a:r>
                        <a:rPr lang="en-GB" sz="1200" b="0" i="0" dirty="0">
                          <a:solidFill>
                            <a:srgbClr val="FF0000"/>
                          </a:solidFill>
                          <a:effectLst/>
                          <a:latin typeface="Gill Sans MT" panose="020B0502020104020203" pitchFamily="34" charset="0"/>
                        </a:rPr>
                        <a:t>etting</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621370963"/>
                  </a:ext>
                </a:extLst>
              </a:tr>
              <a:tr h="409427">
                <a:tc>
                  <a:txBody>
                    <a:bodyPr/>
                    <a:lstStyle/>
                    <a:p>
                      <a:pPr algn="ctr"/>
                      <a:r>
                        <a:rPr lang="en-GB" sz="1200" b="0" i="0" dirty="0">
                          <a:solidFill>
                            <a:srgbClr val="000000"/>
                          </a:solidFill>
                          <a:effectLst/>
                          <a:latin typeface="Gill Sans MT" panose="020B0502020104020203" pitchFamily="34" charset="0"/>
                        </a:rPr>
                        <a:t>basic</a:t>
                      </a:r>
                      <a:r>
                        <a:rPr lang="en-GB" sz="1200" b="0" i="0" dirty="0">
                          <a:solidFill>
                            <a:srgbClr val="FF0000"/>
                          </a:solidFill>
                          <a:effectLst/>
                          <a:latin typeface="Gill Sans MT" panose="020B0502020104020203" pitchFamily="34" charset="0"/>
                        </a:rPr>
                        <a:t>ally</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1305141"/>
                  </a:ext>
                </a:extLst>
              </a:tr>
              <a:tr h="409427">
                <a:tc>
                  <a:txBody>
                    <a:bodyPr/>
                    <a:lstStyle/>
                    <a:p>
                      <a:pPr algn="ctr"/>
                      <a:r>
                        <a:rPr lang="en-GB" sz="1200" b="0" i="0" dirty="0">
                          <a:solidFill>
                            <a:srgbClr val="000000"/>
                          </a:solidFill>
                          <a:effectLst/>
                          <a:latin typeface="Gill Sans MT" panose="020B0502020104020203" pitchFamily="34" charset="0"/>
                        </a:rPr>
                        <a:t>nobl</a:t>
                      </a:r>
                      <a:r>
                        <a:rPr lang="en-GB" sz="1200" b="0" i="0" dirty="0">
                          <a:solidFill>
                            <a:srgbClr val="FF0000"/>
                          </a:solidFill>
                          <a:effectLst/>
                          <a:latin typeface="Gill Sans MT" panose="020B0502020104020203" pitchFamily="34" charset="0"/>
                        </a:rPr>
                        <a:t>y</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615029057"/>
                  </a:ext>
                </a:extLst>
              </a:tr>
              <a:tr h="409427">
                <a:tc>
                  <a:txBody>
                    <a:bodyPr/>
                    <a:lstStyle/>
                    <a:p>
                      <a:pPr algn="ctr"/>
                      <a:r>
                        <a:rPr lang="en-GB" sz="1200" b="0" i="0" dirty="0">
                          <a:solidFill>
                            <a:srgbClr val="000000"/>
                          </a:solidFill>
                          <a:effectLst/>
                          <a:latin typeface="Gill Sans MT" panose="020B0502020104020203" pitchFamily="34" charset="0"/>
                        </a:rPr>
                        <a:t>prefe</a:t>
                      </a:r>
                      <a:r>
                        <a:rPr lang="en-GB" sz="1200" b="0" i="0" dirty="0">
                          <a:solidFill>
                            <a:srgbClr val="FF0000"/>
                          </a:solidFill>
                          <a:effectLst/>
                          <a:latin typeface="Gill Sans MT" panose="020B0502020104020203" pitchFamily="34" charset="0"/>
                        </a:rPr>
                        <a:t>rred</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506134979"/>
                  </a:ext>
                </a:extLst>
              </a:tr>
            </a:tbl>
          </a:graphicData>
        </a:graphic>
      </p:graphicFrame>
      <p:sp>
        <p:nvSpPr>
          <p:cNvPr id="10" name="TextBox 9">
            <a:extLst>
              <a:ext uri="{FF2B5EF4-FFF2-40B4-BE49-F238E27FC236}">
                <a16:creationId xmlns:a16="http://schemas.microsoft.com/office/drawing/2014/main" id="{F713D216-7DA6-D65F-686A-DBC5DDB129E9}"/>
              </a:ext>
            </a:extLst>
          </p:cNvPr>
          <p:cNvSpPr txBox="1"/>
          <p:nvPr/>
        </p:nvSpPr>
        <p:spPr>
          <a:xfrm>
            <a:off x="153409" y="1049304"/>
            <a:ext cx="6551182" cy="276999"/>
          </a:xfrm>
          <a:prstGeom prst="rect">
            <a:avLst/>
          </a:prstGeom>
          <a:noFill/>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b="1" dirty="0">
                <a:latin typeface="Gill Sans MT" panose="020B0502020104020203" pitchFamily="34" charset="0"/>
              </a:rPr>
              <a:t>Copy the Words: </a:t>
            </a:r>
            <a:r>
              <a:rPr lang="en-GB" sz="1200" dirty="0">
                <a:latin typeface="Gill Sans MT" panose="020B0502020104020203" pitchFamily="34" charset="0"/>
              </a:rPr>
              <a:t>Write each word in the blank box next to it.</a:t>
            </a:r>
          </a:p>
        </p:txBody>
      </p:sp>
      <p:sp>
        <p:nvSpPr>
          <p:cNvPr id="21" name="TextBox 20">
            <a:extLst>
              <a:ext uri="{FF2B5EF4-FFF2-40B4-BE49-F238E27FC236}">
                <a16:creationId xmlns:a16="http://schemas.microsoft.com/office/drawing/2014/main" id="{1C8AE1EF-1B7C-5023-389B-F391A2555CFA}"/>
              </a:ext>
            </a:extLst>
          </p:cNvPr>
          <p:cNvSpPr txBox="1"/>
          <p:nvPr/>
        </p:nvSpPr>
        <p:spPr>
          <a:xfrm>
            <a:off x="153409" y="6478051"/>
            <a:ext cx="6551182" cy="276999"/>
          </a:xfrm>
          <a:prstGeom prst="rect">
            <a:avLst/>
          </a:prstGeom>
          <a:noFill/>
        </p:spPr>
        <p:txBody>
          <a:bodyPr wrap="square">
            <a:spAutoFit/>
          </a:bodyPr>
          <a:lstStyle/>
          <a:p>
            <a:pPr algn="ctr" defTabSz="685800">
              <a:defRPr/>
            </a:pPr>
            <a:r>
              <a:rPr lang="en-GB" sz="1200" b="1" dirty="0">
                <a:latin typeface="Gill Sans MT" panose="020B0502020104020203" pitchFamily="34" charset="0"/>
              </a:rPr>
              <a:t>Colour Write: </a:t>
            </a:r>
            <a:r>
              <a:rPr lang="en-GB" sz="1200" dirty="0">
                <a:latin typeface="Gill Sans MT" panose="020B0502020104020203" pitchFamily="34" charset="0"/>
              </a:rPr>
              <a:t>Write the words, using colours to highlight the spelling rule.</a:t>
            </a:r>
            <a:r>
              <a:rPr lang="en-US" sz="1200" dirty="0">
                <a:solidFill>
                  <a:srgbClr val="000000"/>
                </a:solidFill>
                <a:latin typeface="Gill Sans MT" panose="020B0502020104020203" pitchFamily="34" charset="77"/>
              </a:rPr>
              <a:t> E.g. c</a:t>
            </a:r>
            <a:r>
              <a:rPr lang="en-US" sz="1200" u="sng" dirty="0">
                <a:solidFill>
                  <a:srgbClr val="000000"/>
                </a:solidFill>
                <a:latin typeface="Gill Sans MT" panose="020B0502020104020203" pitchFamily="34" charset="77"/>
              </a:rPr>
              <a:t>oi</a:t>
            </a:r>
            <a:r>
              <a:rPr lang="en-US" sz="1200" dirty="0">
                <a:solidFill>
                  <a:srgbClr val="000000"/>
                </a:solidFill>
                <a:latin typeface="Gill Sans MT" panose="020B0502020104020203" pitchFamily="34" charset="77"/>
              </a:rPr>
              <a:t>n - c</a:t>
            </a:r>
            <a:r>
              <a:rPr lang="en-US" sz="1200" dirty="0">
                <a:solidFill>
                  <a:srgbClr val="00B050"/>
                </a:solidFill>
                <a:latin typeface="Gill Sans MT" panose="020B0502020104020203" pitchFamily="34" charset="77"/>
              </a:rPr>
              <a:t>oi</a:t>
            </a:r>
            <a:r>
              <a:rPr lang="en-US" sz="1200" dirty="0">
                <a:solidFill>
                  <a:srgbClr val="000000"/>
                </a:solidFill>
                <a:latin typeface="Gill Sans MT" panose="020B0502020104020203" pitchFamily="34" charset="77"/>
              </a:rPr>
              <a:t>n</a:t>
            </a:r>
            <a:r>
              <a:rPr lang="en-GB" sz="1200" dirty="0">
                <a:latin typeface="Gill Sans MT" panose="020B0502020104020203" pitchFamily="34" charset="0"/>
              </a:rPr>
              <a:t> </a:t>
            </a:r>
          </a:p>
        </p:txBody>
      </p:sp>
      <p:graphicFrame>
        <p:nvGraphicFramePr>
          <p:cNvPr id="24" name="Table 23">
            <a:extLst>
              <a:ext uri="{FF2B5EF4-FFF2-40B4-BE49-F238E27FC236}">
                <a16:creationId xmlns:a16="http://schemas.microsoft.com/office/drawing/2014/main" id="{D8299FEC-FC6B-260B-C213-9C6F930C9CFE}"/>
              </a:ext>
            </a:extLst>
          </p:cNvPr>
          <p:cNvGraphicFramePr>
            <a:graphicFrameLocks noGrp="1"/>
          </p:cNvGraphicFramePr>
          <p:nvPr/>
        </p:nvGraphicFramePr>
        <p:xfrm>
          <a:off x="153408" y="6776792"/>
          <a:ext cx="3197619" cy="2865989"/>
        </p:xfrm>
        <a:graphic>
          <a:graphicData uri="http://schemas.openxmlformats.org/drawingml/2006/table">
            <a:tbl>
              <a:tblPr firstRow="1" bandRow="1">
                <a:tableStyleId>{5940675A-B579-460E-94D1-54222C63F5DA}</a:tableStyleId>
              </a:tblPr>
              <a:tblGrid>
                <a:gridCol w="935197">
                  <a:extLst>
                    <a:ext uri="{9D8B030D-6E8A-4147-A177-3AD203B41FA5}">
                      <a16:colId xmlns:a16="http://schemas.microsoft.com/office/drawing/2014/main" val="2530246824"/>
                    </a:ext>
                  </a:extLst>
                </a:gridCol>
                <a:gridCol w="2262422">
                  <a:extLst>
                    <a:ext uri="{9D8B030D-6E8A-4147-A177-3AD203B41FA5}">
                      <a16:colId xmlns:a16="http://schemas.microsoft.com/office/drawing/2014/main" val="3943417173"/>
                    </a:ext>
                  </a:extLst>
                </a:gridCol>
              </a:tblGrid>
              <a:tr h="409427">
                <a:tc>
                  <a:txBody>
                    <a:bodyPr/>
                    <a:lstStyle/>
                    <a:p>
                      <a:pPr algn="ctr"/>
                      <a:r>
                        <a:rPr lang="en-GB" sz="1200" b="0" i="0" dirty="0">
                          <a:solidFill>
                            <a:schemeClr val="tx1"/>
                          </a:solidFill>
                          <a:effectLst/>
                          <a:latin typeface="Gill Sans MT" panose="020B0502020104020203" pitchFamily="34" charset="0"/>
                        </a:rPr>
                        <a:t>happ</a:t>
                      </a:r>
                      <a:r>
                        <a:rPr lang="en-GB" sz="1200" b="0" i="0" u="sng" dirty="0">
                          <a:solidFill>
                            <a:schemeClr val="tx1"/>
                          </a:solidFill>
                          <a:effectLst/>
                          <a:latin typeface="Gill Sans MT" panose="020B0502020104020203" pitchFamily="34" charset="0"/>
                        </a:rPr>
                        <a:t>ily</a:t>
                      </a:r>
                      <a:endParaRPr lang="en-GB" sz="1200" u="sng" dirty="0">
                        <a:solidFill>
                          <a:schemeClr val="tx1"/>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802727476"/>
                  </a:ext>
                </a:extLst>
              </a:tr>
              <a:tr h="409427">
                <a:tc>
                  <a:txBody>
                    <a:bodyPr/>
                    <a:lstStyle/>
                    <a:p>
                      <a:pPr algn="ctr"/>
                      <a:r>
                        <a:rPr lang="en-GB" sz="1200" b="0" i="0" dirty="0">
                          <a:solidFill>
                            <a:schemeClr val="tx1"/>
                          </a:solidFill>
                          <a:effectLst/>
                          <a:latin typeface="Gill Sans MT" panose="020B0502020104020203" pitchFamily="34" charset="0"/>
                        </a:rPr>
                        <a:t>simpl</a:t>
                      </a:r>
                      <a:r>
                        <a:rPr lang="en-GB" sz="1200" b="0" i="0" u="sng" dirty="0">
                          <a:solidFill>
                            <a:schemeClr val="tx1"/>
                          </a:solidFill>
                          <a:effectLst/>
                          <a:latin typeface="Gill Sans MT" panose="020B0502020104020203" pitchFamily="34" charset="0"/>
                        </a:rPr>
                        <a:t>y</a:t>
                      </a:r>
                      <a:endParaRPr lang="en-GB" sz="1200" u="sng" dirty="0">
                        <a:solidFill>
                          <a:schemeClr val="tx1"/>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489914954"/>
                  </a:ext>
                </a:extLst>
              </a:tr>
              <a:tr h="409427">
                <a:tc>
                  <a:txBody>
                    <a:bodyPr/>
                    <a:lstStyle/>
                    <a:p>
                      <a:pPr algn="ctr"/>
                      <a:r>
                        <a:rPr lang="en-GB" sz="1200" b="0" i="0" dirty="0">
                          <a:solidFill>
                            <a:schemeClr val="tx1"/>
                          </a:solidFill>
                          <a:effectLst/>
                          <a:latin typeface="Gill Sans MT" panose="020B0502020104020203" pitchFamily="34" charset="0"/>
                        </a:rPr>
                        <a:t>garden</a:t>
                      </a:r>
                      <a:r>
                        <a:rPr lang="en-GB" sz="1200" b="0" i="0" u="sng" dirty="0">
                          <a:solidFill>
                            <a:schemeClr val="tx1"/>
                          </a:solidFill>
                          <a:effectLst/>
                          <a:latin typeface="Gill Sans MT" panose="020B0502020104020203" pitchFamily="34" charset="0"/>
                        </a:rPr>
                        <a:t>ing</a:t>
                      </a:r>
                      <a:endParaRPr lang="en-GB" sz="1200" u="sng" dirty="0">
                        <a:solidFill>
                          <a:schemeClr val="tx1"/>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499396971"/>
                  </a:ext>
                </a:extLst>
              </a:tr>
              <a:tr h="409427">
                <a:tc>
                  <a:txBody>
                    <a:bodyPr/>
                    <a:lstStyle/>
                    <a:p>
                      <a:pPr algn="ctr"/>
                      <a:r>
                        <a:rPr lang="en-GB" sz="1200" b="0" i="0" dirty="0">
                          <a:solidFill>
                            <a:schemeClr val="tx1"/>
                          </a:solidFill>
                          <a:effectLst/>
                          <a:latin typeface="Gill Sans MT" panose="020B0502020104020203" pitchFamily="34" charset="0"/>
                        </a:rPr>
                        <a:t>limit</a:t>
                      </a:r>
                      <a:r>
                        <a:rPr lang="en-GB" sz="1200" b="0" i="0" u="sng" dirty="0">
                          <a:solidFill>
                            <a:schemeClr val="tx1"/>
                          </a:solidFill>
                          <a:effectLst/>
                          <a:latin typeface="Gill Sans MT" panose="020B0502020104020203" pitchFamily="34" charset="0"/>
                        </a:rPr>
                        <a:t>ed</a:t>
                      </a:r>
                      <a:endParaRPr lang="en-GB" sz="1200" u="sng" dirty="0">
                        <a:solidFill>
                          <a:schemeClr val="tx1"/>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4122027856"/>
                  </a:ext>
                </a:extLst>
              </a:tr>
              <a:tr h="409427">
                <a:tc>
                  <a:txBody>
                    <a:bodyPr/>
                    <a:lstStyle/>
                    <a:p>
                      <a:pPr algn="ctr"/>
                      <a:r>
                        <a:rPr lang="en-GB" sz="1200" b="0" i="0" dirty="0">
                          <a:solidFill>
                            <a:schemeClr val="tx1"/>
                          </a:solidFill>
                          <a:effectLst/>
                          <a:latin typeface="Gill Sans MT" panose="020B0502020104020203" pitchFamily="34" charset="0"/>
                        </a:rPr>
                        <a:t>comical</a:t>
                      </a:r>
                      <a:r>
                        <a:rPr lang="en-GB" sz="1200" b="0" i="0" u="sng" dirty="0">
                          <a:solidFill>
                            <a:schemeClr val="tx1"/>
                          </a:solidFill>
                          <a:effectLst/>
                          <a:latin typeface="Gill Sans MT" panose="020B0502020104020203" pitchFamily="34" charset="0"/>
                        </a:rPr>
                        <a:t>ly</a:t>
                      </a:r>
                      <a:endParaRPr lang="en-GB" sz="1200" u="sng" dirty="0">
                        <a:solidFill>
                          <a:schemeClr val="tx1"/>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179841008"/>
                  </a:ext>
                </a:extLst>
              </a:tr>
              <a:tr h="409427">
                <a:tc>
                  <a:txBody>
                    <a:bodyPr/>
                    <a:lstStyle/>
                    <a:p>
                      <a:pPr algn="ctr"/>
                      <a:r>
                        <a:rPr lang="en-GB" sz="1200" b="0" i="0" dirty="0">
                          <a:solidFill>
                            <a:schemeClr val="tx1"/>
                          </a:solidFill>
                          <a:effectLst/>
                          <a:latin typeface="Gill Sans MT" panose="020B0502020104020203" pitchFamily="34" charset="0"/>
                        </a:rPr>
                        <a:t>gent</a:t>
                      </a:r>
                      <a:r>
                        <a:rPr lang="en-GB" sz="1200" b="0" i="0" u="sng" dirty="0">
                          <a:solidFill>
                            <a:schemeClr val="tx1"/>
                          </a:solidFill>
                          <a:effectLst/>
                          <a:latin typeface="Gill Sans MT" panose="020B0502020104020203" pitchFamily="34" charset="0"/>
                        </a:rPr>
                        <a:t>ly</a:t>
                      </a:r>
                      <a:endParaRPr lang="en-GB" sz="1200" u="sng" dirty="0">
                        <a:solidFill>
                          <a:schemeClr val="tx1"/>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53548351"/>
                  </a:ext>
                </a:extLst>
              </a:tr>
              <a:tr h="409427">
                <a:tc>
                  <a:txBody>
                    <a:bodyPr/>
                    <a:lstStyle/>
                    <a:p>
                      <a:pPr algn="ctr"/>
                      <a:r>
                        <a:rPr lang="en-GB" sz="1200" b="0" i="0" dirty="0">
                          <a:solidFill>
                            <a:schemeClr val="tx1"/>
                          </a:solidFill>
                          <a:effectLst/>
                          <a:latin typeface="Gill Sans MT" panose="020B0502020104020203" pitchFamily="34" charset="0"/>
                        </a:rPr>
                        <a:t>dramatic</a:t>
                      </a:r>
                      <a:r>
                        <a:rPr lang="en-GB" sz="1200" b="0" i="0" u="sng" dirty="0">
                          <a:solidFill>
                            <a:schemeClr val="tx1"/>
                          </a:solidFill>
                          <a:effectLst/>
                          <a:latin typeface="Gill Sans MT" panose="020B0502020104020203" pitchFamily="34" charset="0"/>
                        </a:rPr>
                        <a:t>ally</a:t>
                      </a:r>
                      <a:endParaRPr lang="en-GB" sz="1200" u="sng" dirty="0">
                        <a:solidFill>
                          <a:schemeClr val="tx1"/>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250673127"/>
                  </a:ext>
                </a:extLst>
              </a:tr>
            </a:tbl>
          </a:graphicData>
        </a:graphic>
      </p:graphicFrame>
      <p:graphicFrame>
        <p:nvGraphicFramePr>
          <p:cNvPr id="31" name="Table 30">
            <a:extLst>
              <a:ext uri="{FF2B5EF4-FFF2-40B4-BE49-F238E27FC236}">
                <a16:creationId xmlns:a16="http://schemas.microsoft.com/office/drawing/2014/main" id="{110980C3-14D3-1CCD-2DBB-C70976B8DFC0}"/>
              </a:ext>
            </a:extLst>
          </p:cNvPr>
          <p:cNvGraphicFramePr>
            <a:graphicFrameLocks noGrp="1"/>
          </p:cNvGraphicFramePr>
          <p:nvPr/>
        </p:nvGraphicFramePr>
        <p:xfrm>
          <a:off x="3493524" y="6776792"/>
          <a:ext cx="3197619" cy="2865989"/>
        </p:xfrm>
        <a:graphic>
          <a:graphicData uri="http://schemas.openxmlformats.org/drawingml/2006/table">
            <a:tbl>
              <a:tblPr firstRow="1" bandRow="1">
                <a:tableStyleId>{5940675A-B579-460E-94D1-54222C63F5DA}</a:tableStyleId>
              </a:tblPr>
              <a:tblGrid>
                <a:gridCol w="935197">
                  <a:extLst>
                    <a:ext uri="{9D8B030D-6E8A-4147-A177-3AD203B41FA5}">
                      <a16:colId xmlns:a16="http://schemas.microsoft.com/office/drawing/2014/main" val="1102773494"/>
                    </a:ext>
                  </a:extLst>
                </a:gridCol>
                <a:gridCol w="2262422">
                  <a:extLst>
                    <a:ext uri="{9D8B030D-6E8A-4147-A177-3AD203B41FA5}">
                      <a16:colId xmlns:a16="http://schemas.microsoft.com/office/drawing/2014/main" val="3083136832"/>
                    </a:ext>
                  </a:extLst>
                </a:gridCol>
              </a:tblGrid>
              <a:tr h="409427">
                <a:tc>
                  <a:txBody>
                    <a:bodyPr/>
                    <a:lstStyle/>
                    <a:p>
                      <a:pPr algn="ctr"/>
                      <a:r>
                        <a:rPr lang="en-GB" sz="1200" b="0" i="0" dirty="0">
                          <a:solidFill>
                            <a:schemeClr val="tx1"/>
                          </a:solidFill>
                          <a:effectLst/>
                          <a:latin typeface="Gill Sans MT" panose="020B0502020104020203" pitchFamily="34" charset="0"/>
                        </a:rPr>
                        <a:t>begi</a:t>
                      </a:r>
                      <a:r>
                        <a:rPr lang="en-GB" sz="1200" b="0" i="0" u="sng" dirty="0">
                          <a:solidFill>
                            <a:schemeClr val="tx1"/>
                          </a:solidFill>
                          <a:effectLst/>
                          <a:latin typeface="Gill Sans MT" panose="020B0502020104020203" pitchFamily="34" charset="0"/>
                        </a:rPr>
                        <a:t>nner</a:t>
                      </a:r>
                      <a:endParaRPr lang="en-GB" sz="1200" u="sng" dirty="0">
                        <a:solidFill>
                          <a:schemeClr val="tx1"/>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717978291"/>
                  </a:ext>
                </a:extLst>
              </a:tr>
              <a:tr h="409427">
                <a:tc>
                  <a:txBody>
                    <a:bodyPr/>
                    <a:lstStyle/>
                    <a:p>
                      <a:pPr algn="ctr"/>
                      <a:r>
                        <a:rPr lang="en-GB" sz="1200" b="0" i="0" dirty="0">
                          <a:solidFill>
                            <a:schemeClr val="tx1"/>
                          </a:solidFill>
                          <a:effectLst/>
                          <a:latin typeface="Gill Sans MT" panose="020B0502020104020203" pitchFamily="34" charset="0"/>
                        </a:rPr>
                        <a:t>limit</a:t>
                      </a:r>
                      <a:r>
                        <a:rPr lang="en-GB" sz="1200" b="0" i="0" u="sng" dirty="0">
                          <a:solidFill>
                            <a:schemeClr val="tx1"/>
                          </a:solidFill>
                          <a:effectLst/>
                          <a:latin typeface="Gill Sans MT" panose="020B0502020104020203" pitchFamily="34" charset="0"/>
                        </a:rPr>
                        <a:t>ing</a:t>
                      </a:r>
                      <a:endParaRPr lang="en-GB" sz="1200" u="sng" dirty="0">
                        <a:solidFill>
                          <a:schemeClr val="tx1"/>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731708629"/>
                  </a:ext>
                </a:extLst>
              </a:tr>
              <a:tr h="409427">
                <a:tc>
                  <a:txBody>
                    <a:bodyPr/>
                    <a:lstStyle/>
                    <a:p>
                      <a:pPr algn="ctr"/>
                      <a:r>
                        <a:rPr lang="en-GB" sz="1200" b="0" i="0" dirty="0">
                          <a:solidFill>
                            <a:schemeClr val="tx1"/>
                          </a:solidFill>
                          <a:effectLst/>
                          <a:latin typeface="Gill Sans MT" panose="020B0502020104020203" pitchFamily="34" charset="0"/>
                        </a:rPr>
                        <a:t>final</a:t>
                      </a:r>
                      <a:r>
                        <a:rPr lang="en-GB" sz="1200" b="0" i="0" u="sng" dirty="0">
                          <a:solidFill>
                            <a:schemeClr val="tx1"/>
                          </a:solidFill>
                          <a:effectLst/>
                          <a:latin typeface="Gill Sans MT" panose="020B0502020104020203" pitchFamily="34" charset="0"/>
                        </a:rPr>
                        <a:t>ly</a:t>
                      </a:r>
                      <a:r>
                        <a:rPr lang="en-GB" sz="1200" b="0" i="0" dirty="0">
                          <a:solidFill>
                            <a:schemeClr val="tx1"/>
                          </a:solidFill>
                          <a:effectLst/>
                          <a:latin typeface="Gill Sans MT" panose="020B0502020104020203" pitchFamily="34" charset="0"/>
                        </a:rPr>
                        <a:t> </a:t>
                      </a:r>
                      <a:endParaRPr lang="en-GB" sz="1200" dirty="0">
                        <a:solidFill>
                          <a:schemeClr val="tx1"/>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4191255127"/>
                  </a:ext>
                </a:extLst>
              </a:tr>
              <a:tr h="409427">
                <a:tc>
                  <a:txBody>
                    <a:bodyPr/>
                    <a:lstStyle/>
                    <a:p>
                      <a:pPr algn="ctr"/>
                      <a:r>
                        <a:rPr lang="en-GB" sz="1200" b="0" i="0" dirty="0">
                          <a:solidFill>
                            <a:schemeClr val="tx1"/>
                          </a:solidFill>
                          <a:effectLst/>
                          <a:latin typeface="Gill Sans MT" panose="020B0502020104020203" pitchFamily="34" charset="0"/>
                        </a:rPr>
                        <a:t>angr</a:t>
                      </a:r>
                      <a:r>
                        <a:rPr lang="en-GB" sz="1200" b="0" i="0" u="sng" dirty="0">
                          <a:solidFill>
                            <a:schemeClr val="tx1"/>
                          </a:solidFill>
                          <a:effectLst/>
                          <a:latin typeface="Gill Sans MT" panose="020B0502020104020203" pitchFamily="34" charset="0"/>
                        </a:rPr>
                        <a:t>ily</a:t>
                      </a:r>
                      <a:endParaRPr lang="en-GB" sz="1200" u="sng" dirty="0">
                        <a:solidFill>
                          <a:schemeClr val="tx1"/>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835955156"/>
                  </a:ext>
                </a:extLst>
              </a:tr>
              <a:tr h="409427">
                <a:tc>
                  <a:txBody>
                    <a:bodyPr/>
                    <a:lstStyle/>
                    <a:p>
                      <a:pPr algn="ctr"/>
                      <a:r>
                        <a:rPr lang="en-GB" sz="1200" b="0" i="0" dirty="0">
                          <a:solidFill>
                            <a:schemeClr val="tx1"/>
                          </a:solidFill>
                          <a:effectLst/>
                          <a:latin typeface="Gill Sans MT" panose="020B0502020104020203" pitchFamily="34" charset="0"/>
                        </a:rPr>
                        <a:t>humbl</a:t>
                      </a:r>
                      <a:r>
                        <a:rPr lang="en-GB" sz="1200" b="0" i="0" u="sng" dirty="0">
                          <a:solidFill>
                            <a:schemeClr val="tx1"/>
                          </a:solidFill>
                          <a:effectLst/>
                          <a:latin typeface="Gill Sans MT" panose="020B0502020104020203" pitchFamily="34" charset="0"/>
                        </a:rPr>
                        <a:t>y</a:t>
                      </a:r>
                      <a:endParaRPr lang="en-GB" sz="1200" u="sng" dirty="0">
                        <a:solidFill>
                          <a:schemeClr val="tx1"/>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113245035"/>
                  </a:ext>
                </a:extLst>
              </a:tr>
              <a:tr h="409427">
                <a:tc>
                  <a:txBody>
                    <a:bodyPr/>
                    <a:lstStyle/>
                    <a:p>
                      <a:pPr algn="ctr"/>
                      <a:r>
                        <a:rPr lang="en-GB" sz="1200" b="0" i="0" dirty="0">
                          <a:solidFill>
                            <a:schemeClr val="tx1"/>
                          </a:solidFill>
                          <a:effectLst/>
                          <a:latin typeface="Gill Sans MT" panose="020B0502020104020203" pitchFamily="34" charset="0"/>
                        </a:rPr>
                        <a:t>begi</a:t>
                      </a:r>
                      <a:r>
                        <a:rPr lang="en-GB" sz="1200" b="0" i="0" u="sng" dirty="0">
                          <a:solidFill>
                            <a:schemeClr val="tx1"/>
                          </a:solidFill>
                          <a:effectLst/>
                          <a:latin typeface="Gill Sans MT" panose="020B0502020104020203" pitchFamily="34" charset="0"/>
                        </a:rPr>
                        <a:t>nner</a:t>
                      </a:r>
                      <a:endParaRPr lang="en-GB" sz="1200" u="sng" dirty="0">
                        <a:solidFill>
                          <a:schemeClr val="tx1"/>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036623324"/>
                  </a:ext>
                </a:extLst>
              </a:tr>
              <a:tr h="409427">
                <a:tc>
                  <a:txBody>
                    <a:bodyPr/>
                    <a:lstStyle/>
                    <a:p>
                      <a:pPr algn="ctr"/>
                      <a:r>
                        <a:rPr lang="en-GB" sz="1200" b="0" i="0" dirty="0">
                          <a:solidFill>
                            <a:schemeClr val="tx1"/>
                          </a:solidFill>
                          <a:effectLst/>
                          <a:latin typeface="Gill Sans MT" panose="020B0502020104020203" pitchFamily="34" charset="0"/>
                        </a:rPr>
                        <a:t>limit</a:t>
                      </a:r>
                      <a:r>
                        <a:rPr lang="en-GB" sz="1200" b="0" i="0" u="sng" dirty="0">
                          <a:solidFill>
                            <a:schemeClr val="tx1"/>
                          </a:solidFill>
                          <a:effectLst/>
                          <a:latin typeface="Gill Sans MT" panose="020B0502020104020203" pitchFamily="34" charset="0"/>
                        </a:rPr>
                        <a:t>ing</a:t>
                      </a:r>
                      <a:endParaRPr lang="en-GB" sz="1200" u="sng" dirty="0">
                        <a:solidFill>
                          <a:schemeClr val="tx1"/>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4253743420"/>
                  </a:ext>
                </a:extLst>
              </a:tr>
            </a:tbl>
          </a:graphicData>
        </a:graphic>
      </p:graphicFrame>
    </p:spTree>
    <p:extLst>
      <p:ext uri="{BB962C8B-B14F-4D97-AF65-F5344CB8AC3E}">
        <p14:creationId xmlns:p14="http://schemas.microsoft.com/office/powerpoint/2010/main" val="36993600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5" y="4211450"/>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7" y="4300168"/>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LOOK, COVER, WRITE &amp; CHECK</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17576460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34D60A29-5388-C54E-A356-684ED368EECC}"/>
              </a:ext>
            </a:extLst>
          </p:cNvPr>
          <p:cNvGraphicFramePr>
            <a:graphicFrameLocks noGrp="1"/>
          </p:cNvGraphicFramePr>
          <p:nvPr>
            <p:extLst>
              <p:ext uri="{D42A27DB-BD31-4B8C-83A1-F6EECF244321}">
                <p14:modId xmlns:p14="http://schemas.microsoft.com/office/powerpoint/2010/main" val="3786959542"/>
              </p:ext>
            </p:extLst>
          </p:nvPr>
        </p:nvGraphicFramePr>
        <p:xfrm>
          <a:off x="259422" y="303215"/>
          <a:ext cx="6339156" cy="9336726"/>
        </p:xfrm>
        <a:graphic>
          <a:graphicData uri="http://schemas.openxmlformats.org/drawingml/2006/table">
            <a:tbl>
              <a:tblPr firstRow="1" bandRow="1">
                <a:tableStyleId>{5940675A-B579-460E-94D1-54222C63F5DA}</a:tableStyleId>
              </a:tblPr>
              <a:tblGrid>
                <a:gridCol w="1584789">
                  <a:extLst>
                    <a:ext uri="{9D8B030D-6E8A-4147-A177-3AD203B41FA5}">
                      <a16:colId xmlns:a16="http://schemas.microsoft.com/office/drawing/2014/main" val="1942934854"/>
                    </a:ext>
                  </a:extLst>
                </a:gridCol>
                <a:gridCol w="1584789">
                  <a:extLst>
                    <a:ext uri="{9D8B030D-6E8A-4147-A177-3AD203B41FA5}">
                      <a16:colId xmlns:a16="http://schemas.microsoft.com/office/drawing/2014/main" val="1523337370"/>
                    </a:ext>
                  </a:extLst>
                </a:gridCol>
                <a:gridCol w="1584789">
                  <a:extLst>
                    <a:ext uri="{9D8B030D-6E8A-4147-A177-3AD203B41FA5}">
                      <a16:colId xmlns:a16="http://schemas.microsoft.com/office/drawing/2014/main" val="2182128674"/>
                    </a:ext>
                  </a:extLst>
                </a:gridCol>
                <a:gridCol w="1584789">
                  <a:extLst>
                    <a:ext uri="{9D8B030D-6E8A-4147-A177-3AD203B41FA5}">
                      <a16:colId xmlns:a16="http://schemas.microsoft.com/office/drawing/2014/main" val="2108435003"/>
                    </a:ext>
                  </a:extLst>
                </a:gridCol>
              </a:tblGrid>
              <a:tr h="444606">
                <a:tc>
                  <a:txBody>
                    <a:bodyPr/>
                    <a:lstStyle/>
                    <a:p>
                      <a:pPr algn="ctr"/>
                      <a:r>
                        <a:rPr lang="en-GB" sz="1600" b="1" dirty="0">
                          <a:latin typeface="Gill Sans MT" panose="020B0502020104020203" pitchFamily="34" charset="77"/>
                        </a:rPr>
                        <a:t>Focus Word</a:t>
                      </a:r>
                    </a:p>
                  </a:txBody>
                  <a:tcPr anchor="ctr"/>
                </a:tc>
                <a:tc>
                  <a:txBody>
                    <a:bodyPr/>
                    <a:lstStyle/>
                    <a:p>
                      <a:pPr algn="ctr"/>
                      <a:r>
                        <a:rPr lang="en-GB" sz="1600" b="1" dirty="0">
                          <a:latin typeface="Gill Sans MT" panose="020B0502020104020203" pitchFamily="34" charset="77"/>
                        </a:rPr>
                        <a:t>Write 1</a:t>
                      </a:r>
                    </a:p>
                  </a:txBody>
                  <a:tcPr anchor="ctr"/>
                </a:tc>
                <a:tc>
                  <a:txBody>
                    <a:bodyPr/>
                    <a:lstStyle/>
                    <a:p>
                      <a:pPr algn="ctr"/>
                      <a:r>
                        <a:rPr lang="en-GB" sz="1600" b="1" dirty="0">
                          <a:latin typeface="Gill Sans MT" panose="020B0502020104020203" pitchFamily="34" charset="77"/>
                        </a:rPr>
                        <a:t>Write 2</a:t>
                      </a:r>
                    </a:p>
                  </a:txBody>
                  <a:tcPr anchor="ctr"/>
                </a:tc>
                <a:tc>
                  <a:txBody>
                    <a:bodyPr/>
                    <a:lstStyle/>
                    <a:p>
                      <a:pPr algn="ctr"/>
                      <a:r>
                        <a:rPr lang="en-GB" sz="1600" b="1" dirty="0">
                          <a:latin typeface="Gill Sans MT" panose="020B0502020104020203" pitchFamily="34" charset="77"/>
                        </a:rPr>
                        <a:t>Write 3</a:t>
                      </a:r>
                    </a:p>
                  </a:txBody>
                  <a:tcPr anchor="ctr"/>
                </a:tc>
                <a:extLst>
                  <a:ext uri="{0D108BD9-81ED-4DB2-BD59-A6C34878D82A}">
                    <a16:rowId xmlns:a16="http://schemas.microsoft.com/office/drawing/2014/main" val="404860571"/>
                  </a:ext>
                </a:extLst>
              </a:tr>
              <a:tr h="444606">
                <a:tc>
                  <a:txBody>
                    <a:bodyPr/>
                    <a:lstStyle/>
                    <a:p>
                      <a:pPr algn="ctr"/>
                      <a:r>
                        <a:rPr lang="en-GB" sz="1400" b="0" i="0" dirty="0">
                          <a:solidFill>
                            <a:srgbClr val="000000"/>
                          </a:solidFill>
                          <a:effectLst/>
                          <a:latin typeface="Gill Sans MT" panose="020B0502020104020203" pitchFamily="34" charset="0"/>
                        </a:rPr>
                        <a:t>begin</a:t>
                      </a:r>
                      <a:r>
                        <a:rPr lang="en-GB" sz="1400" b="0" i="0" dirty="0">
                          <a:solidFill>
                            <a:srgbClr val="FF0000"/>
                          </a:solidFill>
                          <a:effectLst/>
                          <a:latin typeface="Gill Sans MT" panose="020B0502020104020203" pitchFamily="34" charset="0"/>
                        </a:rPr>
                        <a:t>ning</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4086512015"/>
                  </a:ext>
                </a:extLst>
              </a:tr>
              <a:tr h="444606">
                <a:tc>
                  <a:txBody>
                    <a:bodyPr/>
                    <a:lstStyle/>
                    <a:p>
                      <a:pPr algn="ctr"/>
                      <a:r>
                        <a:rPr lang="en-GB" sz="1400" b="0" i="0" dirty="0">
                          <a:solidFill>
                            <a:srgbClr val="000000"/>
                          </a:solidFill>
                          <a:effectLst/>
                          <a:latin typeface="Gill Sans MT" panose="020B0502020104020203" pitchFamily="34" charset="0"/>
                        </a:rPr>
                        <a:t>garden</a:t>
                      </a:r>
                      <a:r>
                        <a:rPr lang="en-GB" sz="1400" b="0" i="0" dirty="0">
                          <a:solidFill>
                            <a:srgbClr val="FF0000"/>
                          </a:solidFill>
                          <a:effectLst/>
                          <a:latin typeface="Gill Sans MT" panose="020B0502020104020203" pitchFamily="34" charset="0"/>
                        </a:rPr>
                        <a:t>er</a:t>
                      </a:r>
                      <a:endParaRPr lang="en-GB" sz="1400" dirty="0">
                        <a:solidFill>
                          <a:srgbClr val="FF0000"/>
                        </a:solidFill>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247377779"/>
                  </a:ext>
                </a:extLst>
              </a:tr>
              <a:tr h="444606">
                <a:tc>
                  <a:txBody>
                    <a:bodyPr/>
                    <a:lstStyle/>
                    <a:p>
                      <a:pPr algn="ctr"/>
                      <a:r>
                        <a:rPr lang="en-GB" sz="1400" b="0" i="0" dirty="0">
                          <a:solidFill>
                            <a:srgbClr val="000000"/>
                          </a:solidFill>
                          <a:effectLst/>
                          <a:latin typeface="Gill Sans MT" panose="020B0502020104020203" pitchFamily="34" charset="0"/>
                        </a:rPr>
                        <a:t>limit</a:t>
                      </a:r>
                      <a:r>
                        <a:rPr lang="en-GB" sz="1400" b="0" i="0" dirty="0">
                          <a:solidFill>
                            <a:srgbClr val="FF0000"/>
                          </a:solidFill>
                          <a:effectLst/>
                          <a:latin typeface="Gill Sans MT" panose="020B0502020104020203" pitchFamily="34" charset="0"/>
                        </a:rPr>
                        <a:t>ation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99098966"/>
                  </a:ext>
                </a:extLst>
              </a:tr>
              <a:tr h="444606">
                <a:tc>
                  <a:txBody>
                    <a:bodyPr/>
                    <a:lstStyle/>
                    <a:p>
                      <a:pPr algn="ctr"/>
                      <a:r>
                        <a:rPr lang="en-GB" sz="1400" b="0" i="0" dirty="0">
                          <a:solidFill>
                            <a:srgbClr val="000000"/>
                          </a:solidFill>
                          <a:effectLst/>
                          <a:latin typeface="Gill Sans MT" panose="020B0502020104020203" pitchFamily="34" charset="0"/>
                        </a:rPr>
                        <a:t>happ</a:t>
                      </a:r>
                      <a:r>
                        <a:rPr lang="en-GB" sz="1400" b="0" i="0" dirty="0">
                          <a:solidFill>
                            <a:srgbClr val="FF0000"/>
                          </a:solidFill>
                          <a:effectLst/>
                          <a:latin typeface="Gill Sans MT" panose="020B0502020104020203" pitchFamily="34" charset="0"/>
                        </a:rPr>
                        <a:t>ily</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26354837"/>
                  </a:ext>
                </a:extLst>
              </a:tr>
              <a:tr h="444606">
                <a:tc>
                  <a:txBody>
                    <a:bodyPr/>
                    <a:lstStyle/>
                    <a:p>
                      <a:pPr algn="ctr"/>
                      <a:r>
                        <a:rPr lang="en-GB" sz="1400" b="0" i="0" dirty="0">
                          <a:solidFill>
                            <a:srgbClr val="000000"/>
                          </a:solidFill>
                          <a:effectLst/>
                          <a:latin typeface="Gill Sans MT" panose="020B0502020104020203" pitchFamily="34" charset="0"/>
                        </a:rPr>
                        <a:t>simpl</a:t>
                      </a:r>
                      <a:r>
                        <a:rPr lang="en-GB" sz="1400" b="0" i="0" dirty="0">
                          <a:solidFill>
                            <a:srgbClr val="FF0000"/>
                          </a:solidFill>
                          <a:effectLst/>
                          <a:latin typeface="Gill Sans MT" panose="020B0502020104020203" pitchFamily="34" charset="0"/>
                        </a:rPr>
                        <a:t>y</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950065216"/>
                  </a:ext>
                </a:extLst>
              </a:tr>
              <a:tr h="444606">
                <a:tc>
                  <a:txBody>
                    <a:bodyPr/>
                    <a:lstStyle/>
                    <a:p>
                      <a:pPr algn="ctr"/>
                      <a:r>
                        <a:rPr lang="en-GB" sz="1400" b="0" i="0" dirty="0">
                          <a:solidFill>
                            <a:srgbClr val="000000"/>
                          </a:solidFill>
                          <a:effectLst/>
                          <a:latin typeface="Gill Sans MT" panose="020B0502020104020203" pitchFamily="34" charset="0"/>
                        </a:rPr>
                        <a:t>garden</a:t>
                      </a:r>
                      <a:r>
                        <a:rPr lang="en-GB" sz="1400" b="0" i="0" dirty="0">
                          <a:solidFill>
                            <a:srgbClr val="FF0000"/>
                          </a:solidFill>
                          <a:effectLst/>
                          <a:latin typeface="Gill Sans MT" panose="020B0502020104020203" pitchFamily="34" charset="0"/>
                        </a:rPr>
                        <a:t>ing</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92108902"/>
                  </a:ext>
                </a:extLst>
              </a:tr>
              <a:tr h="444606">
                <a:tc>
                  <a:txBody>
                    <a:bodyPr/>
                    <a:lstStyle/>
                    <a:p>
                      <a:pPr algn="ctr"/>
                      <a:r>
                        <a:rPr lang="en-GB" sz="1400" b="0" i="0" dirty="0">
                          <a:solidFill>
                            <a:srgbClr val="000000"/>
                          </a:solidFill>
                          <a:effectLst/>
                          <a:latin typeface="Gill Sans MT" panose="020B0502020104020203" pitchFamily="34" charset="0"/>
                        </a:rPr>
                        <a:t>limit</a:t>
                      </a:r>
                      <a:r>
                        <a:rPr lang="en-GB" sz="1400" b="0" i="0" dirty="0">
                          <a:solidFill>
                            <a:srgbClr val="FF0000"/>
                          </a:solidFill>
                          <a:effectLst/>
                          <a:latin typeface="Gill Sans MT" panose="020B0502020104020203" pitchFamily="34" charset="0"/>
                        </a:rPr>
                        <a:t>ed</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009746873"/>
                  </a:ext>
                </a:extLst>
              </a:tr>
              <a:tr h="444606">
                <a:tc>
                  <a:txBody>
                    <a:bodyPr/>
                    <a:lstStyle/>
                    <a:p>
                      <a:pPr algn="ctr"/>
                      <a:r>
                        <a:rPr lang="en-GB" sz="1400" b="0" i="0" dirty="0">
                          <a:solidFill>
                            <a:srgbClr val="000000"/>
                          </a:solidFill>
                          <a:effectLst/>
                          <a:latin typeface="Gill Sans MT" panose="020B0502020104020203" pitchFamily="34" charset="0"/>
                        </a:rPr>
                        <a:t>comical</a:t>
                      </a:r>
                      <a:r>
                        <a:rPr lang="en-GB" sz="1400" b="0" i="0" dirty="0">
                          <a:solidFill>
                            <a:srgbClr val="FF0000"/>
                          </a:solidFill>
                          <a:effectLst/>
                          <a:latin typeface="Gill Sans MT" panose="020B0502020104020203" pitchFamily="34" charset="0"/>
                        </a:rPr>
                        <a:t>ly</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713842261"/>
                  </a:ext>
                </a:extLst>
              </a:tr>
              <a:tr h="444606">
                <a:tc>
                  <a:txBody>
                    <a:bodyPr/>
                    <a:lstStyle/>
                    <a:p>
                      <a:pPr algn="ctr"/>
                      <a:r>
                        <a:rPr lang="en-GB" sz="1400" b="0" i="0" dirty="0">
                          <a:solidFill>
                            <a:srgbClr val="000000"/>
                          </a:solidFill>
                          <a:effectLst/>
                          <a:latin typeface="Gill Sans MT" panose="020B0502020104020203" pitchFamily="34" charset="0"/>
                        </a:rPr>
                        <a:t>gent</a:t>
                      </a:r>
                      <a:r>
                        <a:rPr lang="en-GB" sz="1400" b="0" i="0" dirty="0">
                          <a:solidFill>
                            <a:srgbClr val="FF0000"/>
                          </a:solidFill>
                          <a:effectLst/>
                          <a:latin typeface="Gill Sans MT" panose="020B0502020104020203" pitchFamily="34" charset="0"/>
                        </a:rPr>
                        <a:t>ly</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194838330"/>
                  </a:ext>
                </a:extLst>
              </a:tr>
              <a:tr h="444606">
                <a:tc>
                  <a:txBody>
                    <a:bodyPr/>
                    <a:lstStyle/>
                    <a:p>
                      <a:pPr algn="ctr"/>
                      <a:r>
                        <a:rPr lang="en-GB" sz="1400" b="0" i="0" dirty="0">
                          <a:solidFill>
                            <a:srgbClr val="000000"/>
                          </a:solidFill>
                          <a:effectLst/>
                          <a:latin typeface="Gill Sans MT" panose="020B0502020104020203" pitchFamily="34" charset="0"/>
                        </a:rPr>
                        <a:t>dramatic</a:t>
                      </a:r>
                      <a:r>
                        <a:rPr lang="en-GB" sz="1400" b="0" i="0" dirty="0">
                          <a:solidFill>
                            <a:srgbClr val="FF0000"/>
                          </a:solidFill>
                          <a:effectLst/>
                          <a:latin typeface="Gill Sans MT" panose="020B0502020104020203" pitchFamily="34" charset="0"/>
                        </a:rPr>
                        <a:t>ally</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763959807"/>
                  </a:ext>
                </a:extLst>
              </a:tr>
              <a:tr h="444606">
                <a:tc>
                  <a:txBody>
                    <a:bodyPr/>
                    <a:lstStyle/>
                    <a:p>
                      <a:pPr algn="ctr"/>
                      <a:r>
                        <a:rPr lang="en-GB" sz="1400" b="0" i="0" dirty="0">
                          <a:solidFill>
                            <a:srgbClr val="000000"/>
                          </a:solidFill>
                          <a:effectLst/>
                          <a:latin typeface="Gill Sans MT" panose="020B0502020104020203" pitchFamily="34" charset="0"/>
                        </a:rPr>
                        <a:t>begi</a:t>
                      </a:r>
                      <a:r>
                        <a:rPr lang="en-GB" sz="1400" b="0" i="0" dirty="0">
                          <a:solidFill>
                            <a:srgbClr val="FF0000"/>
                          </a:solidFill>
                          <a:effectLst/>
                          <a:latin typeface="Gill Sans MT" panose="020B0502020104020203" pitchFamily="34" charset="0"/>
                        </a:rPr>
                        <a:t>nner</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8409351"/>
                  </a:ext>
                </a:extLst>
              </a:tr>
              <a:tr h="444606">
                <a:tc>
                  <a:txBody>
                    <a:bodyPr/>
                    <a:lstStyle/>
                    <a:p>
                      <a:pPr algn="ctr"/>
                      <a:r>
                        <a:rPr lang="en-GB" sz="1400" b="0" i="0" dirty="0">
                          <a:solidFill>
                            <a:srgbClr val="000000"/>
                          </a:solidFill>
                          <a:effectLst/>
                          <a:latin typeface="Gill Sans MT" panose="020B0502020104020203" pitchFamily="34" charset="0"/>
                        </a:rPr>
                        <a:t>limit</a:t>
                      </a:r>
                      <a:r>
                        <a:rPr lang="en-GB" sz="1400" b="0" i="0" dirty="0">
                          <a:solidFill>
                            <a:srgbClr val="FF0000"/>
                          </a:solidFill>
                          <a:effectLst/>
                          <a:latin typeface="Gill Sans MT" panose="020B0502020104020203" pitchFamily="34" charset="0"/>
                        </a:rPr>
                        <a:t>ing</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586527067"/>
                  </a:ext>
                </a:extLst>
              </a:tr>
              <a:tr h="444606">
                <a:tc>
                  <a:txBody>
                    <a:bodyPr/>
                    <a:lstStyle/>
                    <a:p>
                      <a:pPr algn="ctr"/>
                      <a:r>
                        <a:rPr lang="en-GB" sz="1400" b="0" i="0" dirty="0">
                          <a:solidFill>
                            <a:srgbClr val="000000"/>
                          </a:solidFill>
                          <a:effectLst/>
                          <a:latin typeface="Gill Sans MT" panose="020B0502020104020203" pitchFamily="34" charset="0"/>
                        </a:rPr>
                        <a:t>final</a:t>
                      </a:r>
                      <a:r>
                        <a:rPr lang="en-GB" sz="1400" b="0" i="0" dirty="0">
                          <a:solidFill>
                            <a:srgbClr val="FF0000"/>
                          </a:solidFill>
                          <a:effectLst/>
                          <a:latin typeface="Gill Sans MT" panose="020B0502020104020203" pitchFamily="34" charset="0"/>
                        </a:rPr>
                        <a:t>ly</a:t>
                      </a:r>
                      <a:r>
                        <a:rPr lang="en-GB" sz="1400" b="0" i="0" dirty="0">
                          <a:solidFill>
                            <a:srgbClr val="000000"/>
                          </a:solidFill>
                          <a:effectLst/>
                          <a:latin typeface="Gill Sans MT" panose="020B0502020104020203" pitchFamily="34" charset="0"/>
                        </a:rPr>
                        <a:t> </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14567811"/>
                  </a:ext>
                </a:extLst>
              </a:tr>
              <a:tr h="444606">
                <a:tc>
                  <a:txBody>
                    <a:bodyPr/>
                    <a:lstStyle/>
                    <a:p>
                      <a:pPr algn="ctr"/>
                      <a:r>
                        <a:rPr lang="en-GB" sz="1400" b="0" i="0" dirty="0">
                          <a:solidFill>
                            <a:srgbClr val="000000"/>
                          </a:solidFill>
                          <a:effectLst/>
                          <a:latin typeface="Gill Sans MT" panose="020B0502020104020203" pitchFamily="34" charset="0"/>
                        </a:rPr>
                        <a:t>angr</a:t>
                      </a:r>
                      <a:r>
                        <a:rPr lang="en-GB" sz="1400" b="0" i="0" dirty="0">
                          <a:solidFill>
                            <a:srgbClr val="FF0000"/>
                          </a:solidFill>
                          <a:effectLst/>
                          <a:latin typeface="Gill Sans MT" panose="020B0502020104020203" pitchFamily="34" charset="0"/>
                        </a:rPr>
                        <a:t>ily</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490078878"/>
                  </a:ext>
                </a:extLst>
              </a:tr>
              <a:tr h="444606">
                <a:tc>
                  <a:txBody>
                    <a:bodyPr/>
                    <a:lstStyle/>
                    <a:p>
                      <a:pPr algn="ctr"/>
                      <a:r>
                        <a:rPr lang="en-GB" sz="1400" b="0" i="0" dirty="0">
                          <a:solidFill>
                            <a:srgbClr val="000000"/>
                          </a:solidFill>
                          <a:effectLst/>
                          <a:latin typeface="Gill Sans MT" panose="020B0502020104020203" pitchFamily="34" charset="0"/>
                        </a:rPr>
                        <a:t>humbl</a:t>
                      </a:r>
                      <a:r>
                        <a:rPr lang="en-GB" sz="1400" b="0" i="0" dirty="0">
                          <a:solidFill>
                            <a:srgbClr val="FF0000"/>
                          </a:solidFill>
                          <a:effectLst/>
                          <a:latin typeface="Gill Sans MT" panose="020B0502020104020203" pitchFamily="34" charset="0"/>
                        </a:rPr>
                        <a:t>y</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507089644"/>
                  </a:ext>
                </a:extLst>
              </a:tr>
              <a:tr h="444606">
                <a:tc>
                  <a:txBody>
                    <a:bodyPr/>
                    <a:lstStyle/>
                    <a:p>
                      <a:pPr algn="ctr"/>
                      <a:r>
                        <a:rPr lang="en-GB" sz="1400" b="0" i="0" dirty="0">
                          <a:solidFill>
                            <a:srgbClr val="000000"/>
                          </a:solidFill>
                          <a:effectLst/>
                          <a:latin typeface="Gill Sans MT" panose="020B0502020104020203" pitchFamily="34" charset="0"/>
                        </a:rPr>
                        <a:t>forg</a:t>
                      </a:r>
                      <a:r>
                        <a:rPr lang="en-GB" sz="1400" b="0" i="0" dirty="0">
                          <a:solidFill>
                            <a:srgbClr val="FF0000"/>
                          </a:solidFill>
                          <a:effectLst/>
                          <a:latin typeface="Gill Sans MT" panose="020B0502020104020203" pitchFamily="34" charset="0"/>
                        </a:rPr>
                        <a:t>otten</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2069428247"/>
                  </a:ext>
                </a:extLst>
              </a:tr>
              <a:tr h="444606">
                <a:tc>
                  <a:txBody>
                    <a:bodyPr/>
                    <a:lstStyle/>
                    <a:p>
                      <a:pPr algn="ctr"/>
                      <a:r>
                        <a:rPr lang="en-GB" sz="1400" b="0" i="0" dirty="0">
                          <a:solidFill>
                            <a:srgbClr val="000000"/>
                          </a:solidFill>
                          <a:effectLst/>
                          <a:latin typeface="Gill Sans MT" panose="020B0502020104020203" pitchFamily="34" charset="0"/>
                        </a:rPr>
                        <a:t>forg</a:t>
                      </a:r>
                      <a:r>
                        <a:rPr lang="en-GB" sz="1400" b="0" i="0" dirty="0">
                          <a:solidFill>
                            <a:srgbClr val="FF0000"/>
                          </a:solidFill>
                          <a:effectLst/>
                          <a:latin typeface="Gill Sans MT" panose="020B0502020104020203" pitchFamily="34" charset="0"/>
                        </a:rPr>
                        <a:t>etting</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491812910"/>
                  </a:ext>
                </a:extLst>
              </a:tr>
              <a:tr h="444606">
                <a:tc>
                  <a:txBody>
                    <a:bodyPr/>
                    <a:lstStyle/>
                    <a:p>
                      <a:pPr algn="ctr"/>
                      <a:r>
                        <a:rPr lang="en-GB" sz="1400" b="0" i="0" dirty="0">
                          <a:solidFill>
                            <a:srgbClr val="000000"/>
                          </a:solidFill>
                          <a:effectLst/>
                          <a:latin typeface="Gill Sans MT" panose="020B0502020104020203" pitchFamily="34" charset="0"/>
                        </a:rPr>
                        <a:t>basic</a:t>
                      </a:r>
                      <a:r>
                        <a:rPr lang="en-GB" sz="1400" b="0" i="0" dirty="0">
                          <a:solidFill>
                            <a:srgbClr val="FF0000"/>
                          </a:solidFill>
                          <a:effectLst/>
                          <a:latin typeface="Gill Sans MT" panose="020B0502020104020203" pitchFamily="34" charset="0"/>
                        </a:rPr>
                        <a:t>ally</a:t>
                      </a:r>
                      <a:endParaRPr lang="en-GB" sz="1400" dirty="0">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297106515"/>
                  </a:ext>
                </a:extLst>
              </a:tr>
              <a:tr h="444606">
                <a:tc>
                  <a:txBody>
                    <a:bodyPr/>
                    <a:lstStyle/>
                    <a:p>
                      <a:pPr algn="ctr"/>
                      <a:r>
                        <a:rPr lang="en-GB" sz="1400" b="0" i="0" dirty="0">
                          <a:solidFill>
                            <a:srgbClr val="000000"/>
                          </a:solidFill>
                          <a:effectLst/>
                          <a:latin typeface="Gill Sans MT" panose="020B0502020104020203" pitchFamily="34" charset="0"/>
                        </a:rPr>
                        <a:t>nobl</a:t>
                      </a:r>
                      <a:r>
                        <a:rPr lang="en-GB" sz="1400" b="0" i="0" dirty="0">
                          <a:solidFill>
                            <a:srgbClr val="FF0000"/>
                          </a:solidFill>
                          <a:effectLst/>
                          <a:latin typeface="Gill Sans MT" panose="020B0502020104020203" pitchFamily="34" charset="0"/>
                        </a:rPr>
                        <a:t>y</a:t>
                      </a:r>
                      <a:endParaRPr lang="en-GB" sz="1400" dirty="0">
                        <a:solidFill>
                          <a:srgbClr val="FF0000"/>
                        </a:solidFill>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246828345"/>
                  </a:ext>
                </a:extLst>
              </a:tr>
              <a:tr h="444606">
                <a:tc>
                  <a:txBody>
                    <a:bodyPr/>
                    <a:lstStyle/>
                    <a:p>
                      <a:pPr algn="ctr"/>
                      <a:r>
                        <a:rPr lang="en-GB" sz="1400" b="0" i="0" dirty="0">
                          <a:solidFill>
                            <a:srgbClr val="000000"/>
                          </a:solidFill>
                          <a:effectLst/>
                          <a:latin typeface="Gill Sans MT" panose="020B0502020104020203" pitchFamily="34" charset="0"/>
                        </a:rPr>
                        <a:t>prefe</a:t>
                      </a:r>
                      <a:r>
                        <a:rPr lang="en-GB" sz="1400" b="0" i="0" dirty="0">
                          <a:solidFill>
                            <a:srgbClr val="FF0000"/>
                          </a:solidFill>
                          <a:effectLst/>
                          <a:latin typeface="Gill Sans MT" panose="020B0502020104020203" pitchFamily="34" charset="0"/>
                        </a:rPr>
                        <a:t>rred</a:t>
                      </a:r>
                      <a:endParaRPr lang="en-GB" sz="1400" dirty="0">
                        <a:solidFill>
                          <a:srgbClr val="FF0000"/>
                        </a:solidFill>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2994707777"/>
                  </a:ext>
                </a:extLst>
              </a:tr>
            </a:tbl>
          </a:graphicData>
        </a:graphic>
      </p:graphicFrame>
    </p:spTree>
    <p:extLst>
      <p:ext uri="{BB962C8B-B14F-4D97-AF65-F5344CB8AC3E}">
        <p14:creationId xmlns:p14="http://schemas.microsoft.com/office/powerpoint/2010/main" val="19885001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34D60A29-5388-C54E-A356-684ED368EECC}"/>
              </a:ext>
            </a:extLst>
          </p:cNvPr>
          <p:cNvGraphicFramePr>
            <a:graphicFrameLocks noGrp="1"/>
          </p:cNvGraphicFramePr>
          <p:nvPr>
            <p:extLst>
              <p:ext uri="{D42A27DB-BD31-4B8C-83A1-F6EECF244321}">
                <p14:modId xmlns:p14="http://schemas.microsoft.com/office/powerpoint/2010/main" val="431645193"/>
              </p:ext>
            </p:extLst>
          </p:nvPr>
        </p:nvGraphicFramePr>
        <p:xfrm>
          <a:off x="264560" y="276320"/>
          <a:ext cx="6328880" cy="9435000"/>
        </p:xfrm>
        <a:graphic>
          <a:graphicData uri="http://schemas.openxmlformats.org/drawingml/2006/table">
            <a:tbl>
              <a:tblPr firstRow="1" bandRow="1">
                <a:tableStyleId>{5940675A-B579-460E-94D1-54222C63F5DA}</a:tableStyleId>
              </a:tblPr>
              <a:tblGrid>
                <a:gridCol w="1582220">
                  <a:extLst>
                    <a:ext uri="{9D8B030D-6E8A-4147-A177-3AD203B41FA5}">
                      <a16:colId xmlns:a16="http://schemas.microsoft.com/office/drawing/2014/main" val="1942934854"/>
                    </a:ext>
                  </a:extLst>
                </a:gridCol>
                <a:gridCol w="1582220">
                  <a:extLst>
                    <a:ext uri="{9D8B030D-6E8A-4147-A177-3AD203B41FA5}">
                      <a16:colId xmlns:a16="http://schemas.microsoft.com/office/drawing/2014/main" val="1523337370"/>
                    </a:ext>
                  </a:extLst>
                </a:gridCol>
                <a:gridCol w="1582220">
                  <a:extLst>
                    <a:ext uri="{9D8B030D-6E8A-4147-A177-3AD203B41FA5}">
                      <a16:colId xmlns:a16="http://schemas.microsoft.com/office/drawing/2014/main" val="2182128674"/>
                    </a:ext>
                  </a:extLst>
                </a:gridCol>
                <a:gridCol w="1582220">
                  <a:extLst>
                    <a:ext uri="{9D8B030D-6E8A-4147-A177-3AD203B41FA5}">
                      <a16:colId xmlns:a16="http://schemas.microsoft.com/office/drawing/2014/main" val="2108435003"/>
                    </a:ext>
                  </a:extLst>
                </a:gridCol>
              </a:tblGrid>
              <a:tr h="554245">
                <a:tc>
                  <a:txBody>
                    <a:bodyPr/>
                    <a:lstStyle/>
                    <a:p>
                      <a:pPr algn="ctr"/>
                      <a:r>
                        <a:rPr lang="en-GB" sz="1400" b="1" dirty="0">
                          <a:latin typeface="Gill Sans MT" panose="020B0502020104020203" pitchFamily="34" charset="77"/>
                        </a:rPr>
                        <a:t>Focus Word</a:t>
                      </a:r>
                    </a:p>
                  </a:txBody>
                  <a:tcPr anchor="ctr"/>
                </a:tc>
                <a:tc>
                  <a:txBody>
                    <a:bodyPr/>
                    <a:lstStyle/>
                    <a:p>
                      <a:pPr algn="ctr"/>
                      <a:r>
                        <a:rPr lang="en-GB" sz="1800" b="1" dirty="0">
                          <a:latin typeface="Gill Sans MT" panose="020B0502020104020203" pitchFamily="34" charset="77"/>
                        </a:rPr>
                        <a:t>CAPITALS</a:t>
                      </a:r>
                    </a:p>
                  </a:txBody>
                  <a:tcPr anchor="ctr"/>
                </a:tc>
                <a:tc>
                  <a:txBody>
                    <a:bodyPr/>
                    <a:lstStyle/>
                    <a:p>
                      <a:pPr algn="ctr"/>
                      <a:r>
                        <a:rPr lang="en-GB" sz="1800" b="1" dirty="0">
                          <a:solidFill>
                            <a:srgbClr val="FF0000"/>
                          </a:solidFill>
                          <a:latin typeface="Gill Sans MT" panose="020B0502020104020203" pitchFamily="34" charset="77"/>
                        </a:rPr>
                        <a:t>C</a:t>
                      </a:r>
                      <a:r>
                        <a:rPr lang="en-GB" sz="1800" b="1" dirty="0">
                          <a:solidFill>
                            <a:srgbClr val="FFC000"/>
                          </a:solidFill>
                          <a:latin typeface="Gill Sans MT" panose="020B0502020104020203" pitchFamily="34" charset="77"/>
                        </a:rPr>
                        <a:t>o</a:t>
                      </a:r>
                      <a:r>
                        <a:rPr lang="en-GB" sz="1800" b="1" dirty="0">
                          <a:solidFill>
                            <a:srgbClr val="0070C0"/>
                          </a:solidFill>
                          <a:latin typeface="Gill Sans MT" panose="020B0502020104020203" pitchFamily="34" charset="77"/>
                        </a:rPr>
                        <a:t>l</a:t>
                      </a:r>
                      <a:r>
                        <a:rPr lang="en-GB" sz="1800" b="1" dirty="0">
                          <a:solidFill>
                            <a:srgbClr val="7030A0"/>
                          </a:solidFill>
                          <a:latin typeface="Gill Sans MT" panose="020B0502020104020203" pitchFamily="34" charset="77"/>
                        </a:rPr>
                        <a:t>o</a:t>
                      </a:r>
                      <a:r>
                        <a:rPr lang="en-GB" sz="1800" b="1" dirty="0">
                          <a:solidFill>
                            <a:srgbClr val="92D050"/>
                          </a:solidFill>
                          <a:latin typeface="Gill Sans MT" panose="020B0502020104020203" pitchFamily="34" charset="77"/>
                        </a:rPr>
                        <a:t>u</a:t>
                      </a:r>
                      <a:r>
                        <a:rPr lang="en-GB" sz="1800" b="1" dirty="0">
                          <a:solidFill>
                            <a:srgbClr val="C00000"/>
                          </a:solidFill>
                          <a:latin typeface="Gill Sans MT" panose="020B0502020104020203" pitchFamily="34" charset="77"/>
                        </a:rPr>
                        <a:t>r</a:t>
                      </a:r>
                      <a:r>
                        <a:rPr lang="en-GB" sz="1800" b="1" dirty="0">
                          <a:solidFill>
                            <a:srgbClr val="FF00F3"/>
                          </a:solidFill>
                          <a:latin typeface="Gill Sans MT" panose="020B0502020104020203" pitchFamily="34" charset="77"/>
                        </a:rPr>
                        <a:t>s</a:t>
                      </a:r>
                    </a:p>
                  </a:txBody>
                  <a:tcPr anchor="ctr"/>
                </a:tc>
                <a:tc>
                  <a:txBody>
                    <a:bodyPr/>
                    <a:lstStyle/>
                    <a:p>
                      <a:pPr algn="ctr"/>
                      <a:r>
                        <a:rPr lang="en-GB" sz="1600" b="1" dirty="0">
                          <a:latin typeface="STCaiyun" panose="020B0400000000000000" pitchFamily="34" charset="-122"/>
                          <a:ea typeface="STCaiyun" panose="020B0400000000000000" pitchFamily="34" charset="-122"/>
                        </a:rPr>
                        <a:t>BUBBLE WRITING</a:t>
                      </a:r>
                    </a:p>
                  </a:txBody>
                  <a:tcPr anchor="ctr"/>
                </a:tc>
                <a:extLst>
                  <a:ext uri="{0D108BD9-81ED-4DB2-BD59-A6C34878D82A}">
                    <a16:rowId xmlns:a16="http://schemas.microsoft.com/office/drawing/2014/main" val="404860571"/>
                  </a:ext>
                </a:extLst>
              </a:tr>
              <a:tr h="442794">
                <a:tc>
                  <a:txBody>
                    <a:bodyPr/>
                    <a:lstStyle/>
                    <a:p>
                      <a:pPr algn="ctr"/>
                      <a:r>
                        <a:rPr lang="en-GB" sz="1400" b="0" i="0" dirty="0">
                          <a:solidFill>
                            <a:srgbClr val="000000"/>
                          </a:solidFill>
                          <a:effectLst/>
                          <a:latin typeface="Gill Sans MT" panose="020B0502020104020203" pitchFamily="34" charset="0"/>
                        </a:rPr>
                        <a:t>begin</a:t>
                      </a:r>
                      <a:r>
                        <a:rPr lang="en-GB" sz="1400" b="0" i="0" dirty="0">
                          <a:solidFill>
                            <a:srgbClr val="FF0000"/>
                          </a:solidFill>
                          <a:effectLst/>
                          <a:latin typeface="Gill Sans MT" panose="020B0502020104020203" pitchFamily="34" charset="0"/>
                        </a:rPr>
                        <a:t>ning</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4086512015"/>
                  </a:ext>
                </a:extLst>
              </a:tr>
              <a:tr h="442794">
                <a:tc>
                  <a:txBody>
                    <a:bodyPr/>
                    <a:lstStyle/>
                    <a:p>
                      <a:pPr algn="ctr"/>
                      <a:r>
                        <a:rPr lang="en-GB" sz="1400" b="0" i="0" dirty="0">
                          <a:solidFill>
                            <a:srgbClr val="000000"/>
                          </a:solidFill>
                          <a:effectLst/>
                          <a:latin typeface="Gill Sans MT" panose="020B0502020104020203" pitchFamily="34" charset="0"/>
                        </a:rPr>
                        <a:t>garden</a:t>
                      </a:r>
                      <a:r>
                        <a:rPr lang="en-GB" sz="1400" b="0" i="0" dirty="0">
                          <a:solidFill>
                            <a:srgbClr val="FF0000"/>
                          </a:solidFill>
                          <a:effectLst/>
                          <a:latin typeface="Gill Sans MT" panose="020B0502020104020203" pitchFamily="34" charset="0"/>
                        </a:rPr>
                        <a:t>er</a:t>
                      </a:r>
                      <a:endParaRPr lang="en-GB" sz="1400" dirty="0">
                        <a:solidFill>
                          <a:srgbClr val="FF0000"/>
                        </a:solidFill>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247377779"/>
                  </a:ext>
                </a:extLst>
              </a:tr>
              <a:tr h="442794">
                <a:tc>
                  <a:txBody>
                    <a:bodyPr/>
                    <a:lstStyle/>
                    <a:p>
                      <a:pPr algn="ctr"/>
                      <a:r>
                        <a:rPr lang="en-GB" sz="1400" b="0" i="0" dirty="0">
                          <a:solidFill>
                            <a:srgbClr val="000000"/>
                          </a:solidFill>
                          <a:effectLst/>
                          <a:latin typeface="Gill Sans MT" panose="020B0502020104020203" pitchFamily="34" charset="0"/>
                        </a:rPr>
                        <a:t>limit</a:t>
                      </a:r>
                      <a:r>
                        <a:rPr lang="en-GB" sz="1400" b="0" i="0" dirty="0">
                          <a:solidFill>
                            <a:srgbClr val="FF0000"/>
                          </a:solidFill>
                          <a:effectLst/>
                          <a:latin typeface="Gill Sans MT" panose="020B0502020104020203" pitchFamily="34" charset="0"/>
                        </a:rPr>
                        <a:t>ation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99098966"/>
                  </a:ext>
                </a:extLst>
              </a:tr>
              <a:tr h="442794">
                <a:tc>
                  <a:txBody>
                    <a:bodyPr/>
                    <a:lstStyle/>
                    <a:p>
                      <a:pPr algn="ctr"/>
                      <a:r>
                        <a:rPr lang="en-GB" sz="1400" b="0" i="0" dirty="0">
                          <a:solidFill>
                            <a:srgbClr val="000000"/>
                          </a:solidFill>
                          <a:effectLst/>
                          <a:latin typeface="Gill Sans MT" panose="020B0502020104020203" pitchFamily="34" charset="0"/>
                        </a:rPr>
                        <a:t>happ</a:t>
                      </a:r>
                      <a:r>
                        <a:rPr lang="en-GB" sz="1400" b="0" i="0" dirty="0">
                          <a:solidFill>
                            <a:srgbClr val="FF0000"/>
                          </a:solidFill>
                          <a:effectLst/>
                          <a:latin typeface="Gill Sans MT" panose="020B0502020104020203" pitchFamily="34" charset="0"/>
                        </a:rPr>
                        <a:t>ily</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26354837"/>
                  </a:ext>
                </a:extLst>
              </a:tr>
              <a:tr h="442794">
                <a:tc>
                  <a:txBody>
                    <a:bodyPr/>
                    <a:lstStyle/>
                    <a:p>
                      <a:pPr algn="ctr"/>
                      <a:r>
                        <a:rPr lang="en-GB" sz="1400" b="0" i="0" dirty="0">
                          <a:solidFill>
                            <a:srgbClr val="000000"/>
                          </a:solidFill>
                          <a:effectLst/>
                          <a:latin typeface="Gill Sans MT" panose="020B0502020104020203" pitchFamily="34" charset="0"/>
                        </a:rPr>
                        <a:t>simpl</a:t>
                      </a:r>
                      <a:r>
                        <a:rPr lang="en-GB" sz="1400" b="0" i="0" dirty="0">
                          <a:solidFill>
                            <a:srgbClr val="FF0000"/>
                          </a:solidFill>
                          <a:effectLst/>
                          <a:latin typeface="Gill Sans MT" panose="020B0502020104020203" pitchFamily="34" charset="0"/>
                        </a:rPr>
                        <a:t>y</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950065216"/>
                  </a:ext>
                </a:extLst>
              </a:tr>
              <a:tr h="442794">
                <a:tc>
                  <a:txBody>
                    <a:bodyPr/>
                    <a:lstStyle/>
                    <a:p>
                      <a:pPr algn="ctr"/>
                      <a:r>
                        <a:rPr lang="en-GB" sz="1400" b="0" i="0" dirty="0">
                          <a:solidFill>
                            <a:srgbClr val="000000"/>
                          </a:solidFill>
                          <a:effectLst/>
                          <a:latin typeface="Gill Sans MT" panose="020B0502020104020203" pitchFamily="34" charset="0"/>
                        </a:rPr>
                        <a:t>garden</a:t>
                      </a:r>
                      <a:r>
                        <a:rPr lang="en-GB" sz="1400" b="0" i="0" dirty="0">
                          <a:solidFill>
                            <a:srgbClr val="FF0000"/>
                          </a:solidFill>
                          <a:effectLst/>
                          <a:latin typeface="Gill Sans MT" panose="020B0502020104020203" pitchFamily="34" charset="0"/>
                        </a:rPr>
                        <a:t>ing</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92108902"/>
                  </a:ext>
                </a:extLst>
              </a:tr>
              <a:tr h="442794">
                <a:tc>
                  <a:txBody>
                    <a:bodyPr/>
                    <a:lstStyle/>
                    <a:p>
                      <a:pPr algn="ctr"/>
                      <a:r>
                        <a:rPr lang="en-GB" sz="1400" b="0" i="0" dirty="0">
                          <a:solidFill>
                            <a:srgbClr val="000000"/>
                          </a:solidFill>
                          <a:effectLst/>
                          <a:latin typeface="Gill Sans MT" panose="020B0502020104020203" pitchFamily="34" charset="0"/>
                        </a:rPr>
                        <a:t>limit</a:t>
                      </a:r>
                      <a:r>
                        <a:rPr lang="en-GB" sz="1400" b="0" i="0" dirty="0">
                          <a:solidFill>
                            <a:srgbClr val="FF0000"/>
                          </a:solidFill>
                          <a:effectLst/>
                          <a:latin typeface="Gill Sans MT" panose="020B0502020104020203" pitchFamily="34" charset="0"/>
                        </a:rPr>
                        <a:t>ed</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009746873"/>
                  </a:ext>
                </a:extLst>
              </a:tr>
              <a:tr h="442794">
                <a:tc>
                  <a:txBody>
                    <a:bodyPr/>
                    <a:lstStyle/>
                    <a:p>
                      <a:pPr algn="ctr"/>
                      <a:r>
                        <a:rPr lang="en-GB" sz="1400" b="0" i="0" dirty="0">
                          <a:solidFill>
                            <a:srgbClr val="000000"/>
                          </a:solidFill>
                          <a:effectLst/>
                          <a:latin typeface="Gill Sans MT" panose="020B0502020104020203" pitchFamily="34" charset="0"/>
                        </a:rPr>
                        <a:t>comical</a:t>
                      </a:r>
                      <a:r>
                        <a:rPr lang="en-GB" sz="1400" b="0" i="0" dirty="0">
                          <a:solidFill>
                            <a:srgbClr val="FF0000"/>
                          </a:solidFill>
                          <a:effectLst/>
                          <a:latin typeface="Gill Sans MT" panose="020B0502020104020203" pitchFamily="34" charset="0"/>
                        </a:rPr>
                        <a:t>ly</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713842261"/>
                  </a:ext>
                </a:extLst>
              </a:tr>
              <a:tr h="442794">
                <a:tc>
                  <a:txBody>
                    <a:bodyPr/>
                    <a:lstStyle/>
                    <a:p>
                      <a:pPr algn="ctr"/>
                      <a:r>
                        <a:rPr lang="en-GB" sz="1400" b="0" i="0" dirty="0">
                          <a:solidFill>
                            <a:srgbClr val="000000"/>
                          </a:solidFill>
                          <a:effectLst/>
                          <a:latin typeface="Gill Sans MT" panose="020B0502020104020203" pitchFamily="34" charset="0"/>
                        </a:rPr>
                        <a:t>gent</a:t>
                      </a:r>
                      <a:r>
                        <a:rPr lang="en-GB" sz="1400" b="0" i="0" dirty="0">
                          <a:solidFill>
                            <a:srgbClr val="FF0000"/>
                          </a:solidFill>
                          <a:effectLst/>
                          <a:latin typeface="Gill Sans MT" panose="020B0502020104020203" pitchFamily="34" charset="0"/>
                        </a:rPr>
                        <a:t>ly</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194838330"/>
                  </a:ext>
                </a:extLst>
              </a:tr>
              <a:tr h="442794">
                <a:tc>
                  <a:txBody>
                    <a:bodyPr/>
                    <a:lstStyle/>
                    <a:p>
                      <a:pPr algn="ctr"/>
                      <a:r>
                        <a:rPr lang="en-GB" sz="1400" b="0" i="0" dirty="0">
                          <a:solidFill>
                            <a:srgbClr val="000000"/>
                          </a:solidFill>
                          <a:effectLst/>
                          <a:latin typeface="Gill Sans MT" panose="020B0502020104020203" pitchFamily="34" charset="0"/>
                        </a:rPr>
                        <a:t>dramatic</a:t>
                      </a:r>
                      <a:r>
                        <a:rPr lang="en-GB" sz="1400" b="0" i="0" dirty="0">
                          <a:solidFill>
                            <a:srgbClr val="FF0000"/>
                          </a:solidFill>
                          <a:effectLst/>
                          <a:latin typeface="Gill Sans MT" panose="020B0502020104020203" pitchFamily="34" charset="0"/>
                        </a:rPr>
                        <a:t>ally</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763959807"/>
                  </a:ext>
                </a:extLst>
              </a:tr>
              <a:tr h="442794">
                <a:tc>
                  <a:txBody>
                    <a:bodyPr/>
                    <a:lstStyle/>
                    <a:p>
                      <a:pPr algn="ctr"/>
                      <a:r>
                        <a:rPr lang="en-GB" sz="1400" b="0" i="0" dirty="0">
                          <a:solidFill>
                            <a:srgbClr val="000000"/>
                          </a:solidFill>
                          <a:effectLst/>
                          <a:latin typeface="Gill Sans MT" panose="020B0502020104020203" pitchFamily="34" charset="0"/>
                        </a:rPr>
                        <a:t>begi</a:t>
                      </a:r>
                      <a:r>
                        <a:rPr lang="en-GB" sz="1400" b="0" i="0" dirty="0">
                          <a:solidFill>
                            <a:srgbClr val="FF0000"/>
                          </a:solidFill>
                          <a:effectLst/>
                          <a:latin typeface="Gill Sans MT" panose="020B0502020104020203" pitchFamily="34" charset="0"/>
                        </a:rPr>
                        <a:t>nner</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8409351"/>
                  </a:ext>
                </a:extLst>
              </a:tr>
              <a:tr h="442794">
                <a:tc>
                  <a:txBody>
                    <a:bodyPr/>
                    <a:lstStyle/>
                    <a:p>
                      <a:pPr algn="ctr"/>
                      <a:r>
                        <a:rPr lang="en-GB" sz="1400" b="0" i="0" dirty="0">
                          <a:solidFill>
                            <a:srgbClr val="000000"/>
                          </a:solidFill>
                          <a:effectLst/>
                          <a:latin typeface="Gill Sans MT" panose="020B0502020104020203" pitchFamily="34" charset="0"/>
                        </a:rPr>
                        <a:t>limit</a:t>
                      </a:r>
                      <a:r>
                        <a:rPr lang="en-GB" sz="1400" b="0" i="0" dirty="0">
                          <a:solidFill>
                            <a:srgbClr val="FF0000"/>
                          </a:solidFill>
                          <a:effectLst/>
                          <a:latin typeface="Gill Sans MT" panose="020B0502020104020203" pitchFamily="34" charset="0"/>
                        </a:rPr>
                        <a:t>ing</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586527067"/>
                  </a:ext>
                </a:extLst>
              </a:tr>
              <a:tr h="442794">
                <a:tc>
                  <a:txBody>
                    <a:bodyPr/>
                    <a:lstStyle/>
                    <a:p>
                      <a:pPr algn="ctr"/>
                      <a:r>
                        <a:rPr lang="en-GB" sz="1400" b="0" i="0" dirty="0">
                          <a:solidFill>
                            <a:srgbClr val="000000"/>
                          </a:solidFill>
                          <a:effectLst/>
                          <a:latin typeface="Gill Sans MT" panose="020B0502020104020203" pitchFamily="34" charset="0"/>
                        </a:rPr>
                        <a:t>final</a:t>
                      </a:r>
                      <a:r>
                        <a:rPr lang="en-GB" sz="1400" b="0" i="0" dirty="0">
                          <a:solidFill>
                            <a:srgbClr val="FF0000"/>
                          </a:solidFill>
                          <a:effectLst/>
                          <a:latin typeface="Gill Sans MT" panose="020B0502020104020203" pitchFamily="34" charset="0"/>
                        </a:rPr>
                        <a:t>ly</a:t>
                      </a:r>
                      <a:r>
                        <a:rPr lang="en-GB" sz="1400" b="0" i="0" dirty="0">
                          <a:solidFill>
                            <a:srgbClr val="000000"/>
                          </a:solidFill>
                          <a:effectLst/>
                          <a:latin typeface="Gill Sans MT" panose="020B0502020104020203" pitchFamily="34" charset="0"/>
                        </a:rPr>
                        <a:t> </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14567811"/>
                  </a:ext>
                </a:extLst>
              </a:tr>
              <a:tr h="442794">
                <a:tc>
                  <a:txBody>
                    <a:bodyPr/>
                    <a:lstStyle/>
                    <a:p>
                      <a:pPr algn="ctr"/>
                      <a:r>
                        <a:rPr lang="en-GB" sz="1400" b="0" i="0" dirty="0">
                          <a:solidFill>
                            <a:srgbClr val="000000"/>
                          </a:solidFill>
                          <a:effectLst/>
                          <a:latin typeface="Gill Sans MT" panose="020B0502020104020203" pitchFamily="34" charset="0"/>
                        </a:rPr>
                        <a:t>angr</a:t>
                      </a:r>
                      <a:r>
                        <a:rPr lang="en-GB" sz="1400" b="0" i="0" dirty="0">
                          <a:solidFill>
                            <a:srgbClr val="FF0000"/>
                          </a:solidFill>
                          <a:effectLst/>
                          <a:latin typeface="Gill Sans MT" panose="020B0502020104020203" pitchFamily="34" charset="0"/>
                        </a:rPr>
                        <a:t>ily</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490078878"/>
                  </a:ext>
                </a:extLst>
              </a:tr>
              <a:tr h="442794">
                <a:tc>
                  <a:txBody>
                    <a:bodyPr/>
                    <a:lstStyle/>
                    <a:p>
                      <a:pPr algn="ctr"/>
                      <a:r>
                        <a:rPr lang="en-GB" sz="1400" b="0" i="0" dirty="0">
                          <a:solidFill>
                            <a:srgbClr val="000000"/>
                          </a:solidFill>
                          <a:effectLst/>
                          <a:latin typeface="Gill Sans MT" panose="020B0502020104020203" pitchFamily="34" charset="0"/>
                        </a:rPr>
                        <a:t>humbl</a:t>
                      </a:r>
                      <a:r>
                        <a:rPr lang="en-GB" sz="1400" b="0" i="0" dirty="0">
                          <a:solidFill>
                            <a:srgbClr val="FF0000"/>
                          </a:solidFill>
                          <a:effectLst/>
                          <a:latin typeface="Gill Sans MT" panose="020B0502020104020203" pitchFamily="34" charset="0"/>
                        </a:rPr>
                        <a:t>y</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507089644"/>
                  </a:ext>
                </a:extLst>
              </a:tr>
              <a:tr h="442794">
                <a:tc>
                  <a:txBody>
                    <a:bodyPr/>
                    <a:lstStyle/>
                    <a:p>
                      <a:pPr algn="ctr"/>
                      <a:r>
                        <a:rPr lang="en-GB" sz="1400" b="0" i="0" dirty="0">
                          <a:solidFill>
                            <a:srgbClr val="000000"/>
                          </a:solidFill>
                          <a:effectLst/>
                          <a:latin typeface="Gill Sans MT" panose="020B0502020104020203" pitchFamily="34" charset="0"/>
                        </a:rPr>
                        <a:t>forg</a:t>
                      </a:r>
                      <a:r>
                        <a:rPr lang="en-GB" sz="1400" b="0" i="0" dirty="0">
                          <a:solidFill>
                            <a:srgbClr val="FF0000"/>
                          </a:solidFill>
                          <a:effectLst/>
                          <a:latin typeface="Gill Sans MT" panose="020B0502020104020203" pitchFamily="34" charset="0"/>
                        </a:rPr>
                        <a:t>otten</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2069428247"/>
                  </a:ext>
                </a:extLst>
              </a:tr>
              <a:tr h="442794">
                <a:tc>
                  <a:txBody>
                    <a:bodyPr/>
                    <a:lstStyle/>
                    <a:p>
                      <a:pPr algn="ctr"/>
                      <a:r>
                        <a:rPr lang="en-GB" sz="1400" b="0" i="0" dirty="0">
                          <a:solidFill>
                            <a:srgbClr val="000000"/>
                          </a:solidFill>
                          <a:effectLst/>
                          <a:latin typeface="Gill Sans MT" panose="020B0502020104020203" pitchFamily="34" charset="0"/>
                        </a:rPr>
                        <a:t>forg</a:t>
                      </a:r>
                      <a:r>
                        <a:rPr lang="en-GB" sz="1400" b="0" i="0" dirty="0">
                          <a:solidFill>
                            <a:srgbClr val="FF0000"/>
                          </a:solidFill>
                          <a:effectLst/>
                          <a:latin typeface="Gill Sans MT" panose="020B0502020104020203" pitchFamily="34" charset="0"/>
                        </a:rPr>
                        <a:t>etting</a:t>
                      </a:r>
                      <a:endParaRPr lang="en-GB" sz="1400" dirty="0">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491812910"/>
                  </a:ext>
                </a:extLst>
              </a:tr>
              <a:tr h="442794">
                <a:tc>
                  <a:txBody>
                    <a:bodyPr/>
                    <a:lstStyle/>
                    <a:p>
                      <a:pPr algn="ctr"/>
                      <a:r>
                        <a:rPr lang="en-GB" sz="1400" b="0" i="0" dirty="0">
                          <a:solidFill>
                            <a:srgbClr val="000000"/>
                          </a:solidFill>
                          <a:effectLst/>
                          <a:latin typeface="Gill Sans MT" panose="020B0502020104020203" pitchFamily="34" charset="0"/>
                        </a:rPr>
                        <a:t>basic</a:t>
                      </a:r>
                      <a:r>
                        <a:rPr lang="en-GB" sz="1400" b="0" i="0" dirty="0">
                          <a:solidFill>
                            <a:srgbClr val="FF0000"/>
                          </a:solidFill>
                          <a:effectLst/>
                          <a:latin typeface="Gill Sans MT" panose="020B0502020104020203" pitchFamily="34" charset="0"/>
                        </a:rPr>
                        <a:t>ally</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297106515"/>
                  </a:ext>
                </a:extLst>
              </a:tr>
              <a:tr h="442794">
                <a:tc>
                  <a:txBody>
                    <a:bodyPr/>
                    <a:lstStyle/>
                    <a:p>
                      <a:pPr algn="ctr"/>
                      <a:r>
                        <a:rPr lang="en-GB" sz="1400" b="0" i="0" dirty="0">
                          <a:solidFill>
                            <a:srgbClr val="000000"/>
                          </a:solidFill>
                          <a:effectLst/>
                          <a:latin typeface="Gill Sans MT" panose="020B0502020104020203" pitchFamily="34" charset="0"/>
                        </a:rPr>
                        <a:t>nobl</a:t>
                      </a:r>
                      <a:r>
                        <a:rPr lang="en-GB" sz="1400" b="0" i="0" dirty="0">
                          <a:solidFill>
                            <a:srgbClr val="FF0000"/>
                          </a:solidFill>
                          <a:effectLst/>
                          <a:latin typeface="Gill Sans MT" panose="020B0502020104020203" pitchFamily="34" charset="0"/>
                        </a:rPr>
                        <a:t>y</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2934868025"/>
                  </a:ext>
                </a:extLst>
              </a:tr>
              <a:tr h="442794">
                <a:tc>
                  <a:txBody>
                    <a:bodyPr/>
                    <a:lstStyle/>
                    <a:p>
                      <a:pPr algn="ctr"/>
                      <a:r>
                        <a:rPr lang="en-GB" sz="1400" b="0" i="0" dirty="0">
                          <a:solidFill>
                            <a:srgbClr val="000000"/>
                          </a:solidFill>
                          <a:effectLst/>
                          <a:latin typeface="Gill Sans MT" panose="020B0502020104020203" pitchFamily="34" charset="0"/>
                        </a:rPr>
                        <a:t>prefe</a:t>
                      </a:r>
                      <a:r>
                        <a:rPr lang="en-GB" sz="1400" b="0" i="0" dirty="0">
                          <a:solidFill>
                            <a:srgbClr val="FF0000"/>
                          </a:solidFill>
                          <a:effectLst/>
                          <a:latin typeface="Gill Sans MT" panose="020B0502020104020203" pitchFamily="34" charset="0"/>
                        </a:rPr>
                        <a:t>rred</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2120024355"/>
                  </a:ext>
                </a:extLst>
              </a:tr>
            </a:tbl>
          </a:graphicData>
        </a:graphic>
      </p:graphicFrame>
    </p:spTree>
    <p:extLst>
      <p:ext uri="{BB962C8B-B14F-4D97-AF65-F5344CB8AC3E}">
        <p14:creationId xmlns:p14="http://schemas.microsoft.com/office/powerpoint/2010/main" val="25865035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34D60A29-5388-C54E-A356-684ED368EECC}"/>
              </a:ext>
            </a:extLst>
          </p:cNvPr>
          <p:cNvGraphicFramePr>
            <a:graphicFrameLocks noGrp="1"/>
          </p:cNvGraphicFramePr>
          <p:nvPr>
            <p:extLst>
              <p:ext uri="{D42A27DB-BD31-4B8C-83A1-F6EECF244321}">
                <p14:modId xmlns:p14="http://schemas.microsoft.com/office/powerpoint/2010/main" val="2751017167"/>
              </p:ext>
            </p:extLst>
          </p:nvPr>
        </p:nvGraphicFramePr>
        <p:xfrm>
          <a:off x="264560" y="276319"/>
          <a:ext cx="6328880" cy="9420420"/>
        </p:xfrm>
        <a:graphic>
          <a:graphicData uri="http://schemas.openxmlformats.org/drawingml/2006/table">
            <a:tbl>
              <a:tblPr firstRow="1" bandRow="1">
                <a:tableStyleId>{5940675A-B579-460E-94D1-54222C63F5DA}</a:tableStyleId>
              </a:tblPr>
              <a:tblGrid>
                <a:gridCol w="1582220">
                  <a:extLst>
                    <a:ext uri="{9D8B030D-6E8A-4147-A177-3AD203B41FA5}">
                      <a16:colId xmlns:a16="http://schemas.microsoft.com/office/drawing/2014/main" val="1942934854"/>
                    </a:ext>
                  </a:extLst>
                </a:gridCol>
                <a:gridCol w="1582220">
                  <a:extLst>
                    <a:ext uri="{9D8B030D-6E8A-4147-A177-3AD203B41FA5}">
                      <a16:colId xmlns:a16="http://schemas.microsoft.com/office/drawing/2014/main" val="1523337370"/>
                    </a:ext>
                  </a:extLst>
                </a:gridCol>
                <a:gridCol w="1582220">
                  <a:extLst>
                    <a:ext uri="{9D8B030D-6E8A-4147-A177-3AD203B41FA5}">
                      <a16:colId xmlns:a16="http://schemas.microsoft.com/office/drawing/2014/main" val="2182128674"/>
                    </a:ext>
                  </a:extLst>
                </a:gridCol>
                <a:gridCol w="1582220">
                  <a:extLst>
                    <a:ext uri="{9D8B030D-6E8A-4147-A177-3AD203B41FA5}">
                      <a16:colId xmlns:a16="http://schemas.microsoft.com/office/drawing/2014/main" val="2108435003"/>
                    </a:ext>
                  </a:extLst>
                </a:gridCol>
              </a:tblGrid>
              <a:tr h="553332">
                <a:tc>
                  <a:txBody>
                    <a:bodyPr/>
                    <a:lstStyle/>
                    <a:p>
                      <a:pPr algn="ctr"/>
                      <a:r>
                        <a:rPr lang="en-GB" sz="1400" b="1" dirty="0">
                          <a:latin typeface="Gill Sans MT" panose="020B0502020104020203" pitchFamily="34" charset="77"/>
                        </a:rPr>
                        <a:t>Focus Word</a:t>
                      </a:r>
                    </a:p>
                  </a:txBody>
                  <a:tcPr anchor="ctr"/>
                </a:tc>
                <a:tc>
                  <a:txBody>
                    <a:bodyPr/>
                    <a:lstStyle/>
                    <a:p>
                      <a:pPr algn="ctr"/>
                      <a:r>
                        <a:rPr lang="en-GB" sz="1100" b="1" dirty="0">
                          <a:latin typeface="Gill Sans MT" panose="020B0502020104020203" pitchFamily="34" charset="77"/>
                        </a:rPr>
                        <a:t>small</a:t>
                      </a:r>
                    </a:p>
                  </a:txBody>
                  <a:tcPr anchor="ctr"/>
                </a:tc>
                <a:tc>
                  <a:txBody>
                    <a:bodyPr/>
                    <a:lstStyle/>
                    <a:p>
                      <a:pPr algn="ctr"/>
                      <a:r>
                        <a:rPr lang="en-GB" sz="3200" b="1" dirty="0">
                          <a:solidFill>
                            <a:schemeClr val="tx1"/>
                          </a:solidFill>
                          <a:latin typeface="Gill Sans MT" panose="020B0502020104020203" pitchFamily="34" charset="77"/>
                        </a:rPr>
                        <a:t>large</a:t>
                      </a:r>
                    </a:p>
                  </a:txBody>
                  <a:tcPr anchor="ctr"/>
                </a:tc>
                <a:tc>
                  <a:txBody>
                    <a:bodyPr/>
                    <a:lstStyle/>
                    <a:p>
                      <a:pPr algn="ctr"/>
                      <a:r>
                        <a:rPr lang="en-GB" sz="3200" b="0" i="0" dirty="0">
                          <a:latin typeface="Gill Sans" panose="020B0502020104020203" pitchFamily="34" charset="-79"/>
                          <a:ea typeface="STCaiyun" panose="020B0400000000000000" pitchFamily="34" charset="-122"/>
                          <a:cs typeface="Gill Sans" panose="020B0502020104020203" pitchFamily="34" charset="-79"/>
                        </a:rPr>
                        <a:t>m</a:t>
                      </a:r>
                      <a:r>
                        <a:rPr lang="en-GB" sz="1600" b="0" i="0" dirty="0">
                          <a:latin typeface="Gill Sans" panose="020B0502020104020203" pitchFamily="34" charset="-79"/>
                          <a:ea typeface="STCaiyun" panose="020B0400000000000000" pitchFamily="34" charset="-122"/>
                          <a:cs typeface="Gill Sans" panose="020B0502020104020203" pitchFamily="34" charset="-79"/>
                        </a:rPr>
                        <a:t>i</a:t>
                      </a:r>
                      <a:r>
                        <a:rPr lang="en-GB" sz="3200" b="0" i="0" dirty="0">
                          <a:latin typeface="Gill Sans" panose="020B0502020104020203" pitchFamily="34" charset="-79"/>
                          <a:ea typeface="STCaiyun" panose="020B0400000000000000" pitchFamily="34" charset="-122"/>
                          <a:cs typeface="Gill Sans" panose="020B0502020104020203" pitchFamily="34" charset="-79"/>
                        </a:rPr>
                        <a:t>x</a:t>
                      </a:r>
                      <a:r>
                        <a:rPr lang="en-GB" sz="1600" b="0" i="0" dirty="0">
                          <a:latin typeface="Gill Sans" panose="020B0502020104020203" pitchFamily="34" charset="-79"/>
                          <a:ea typeface="STCaiyun" panose="020B0400000000000000" pitchFamily="34" charset="-122"/>
                          <a:cs typeface="Gill Sans" panose="020B0502020104020203" pitchFamily="34" charset="-79"/>
                        </a:rPr>
                        <a:t>e</a:t>
                      </a:r>
                      <a:r>
                        <a:rPr lang="en-GB" sz="3200" b="0" i="0" dirty="0">
                          <a:latin typeface="Gill Sans" panose="020B0502020104020203" pitchFamily="34" charset="-79"/>
                          <a:ea typeface="STCaiyun" panose="020B0400000000000000" pitchFamily="34" charset="-122"/>
                          <a:cs typeface="Gill Sans" panose="020B0502020104020203" pitchFamily="34" charset="-79"/>
                        </a:rPr>
                        <a:t>d</a:t>
                      </a:r>
                      <a:endParaRPr lang="en-GB" sz="1600" b="0" i="0" dirty="0">
                        <a:latin typeface="Gill Sans" panose="020B0502020104020203" pitchFamily="34" charset="-79"/>
                        <a:ea typeface="STCaiyun" panose="020B0400000000000000" pitchFamily="34" charset="-122"/>
                        <a:cs typeface="Gill Sans" panose="020B0502020104020203" pitchFamily="34" charset="-79"/>
                      </a:endParaRPr>
                    </a:p>
                  </a:txBody>
                  <a:tcPr anchor="ctr"/>
                </a:tc>
                <a:extLst>
                  <a:ext uri="{0D108BD9-81ED-4DB2-BD59-A6C34878D82A}">
                    <a16:rowId xmlns:a16="http://schemas.microsoft.com/office/drawing/2014/main" val="404860571"/>
                  </a:ext>
                </a:extLst>
              </a:tr>
              <a:tr h="442065">
                <a:tc>
                  <a:txBody>
                    <a:bodyPr/>
                    <a:lstStyle/>
                    <a:p>
                      <a:pPr algn="ctr"/>
                      <a:r>
                        <a:rPr lang="en-GB" sz="1400" b="0" i="0" dirty="0">
                          <a:solidFill>
                            <a:srgbClr val="000000"/>
                          </a:solidFill>
                          <a:effectLst/>
                          <a:latin typeface="Gill Sans MT" panose="020B0502020104020203" pitchFamily="34" charset="0"/>
                        </a:rPr>
                        <a:t>begin</a:t>
                      </a:r>
                      <a:r>
                        <a:rPr lang="en-GB" sz="1400" b="0" i="0" dirty="0">
                          <a:solidFill>
                            <a:srgbClr val="FF0000"/>
                          </a:solidFill>
                          <a:effectLst/>
                          <a:latin typeface="Gill Sans MT" panose="020B0502020104020203" pitchFamily="34" charset="0"/>
                        </a:rPr>
                        <a:t>ning</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4086512015"/>
                  </a:ext>
                </a:extLst>
              </a:tr>
              <a:tr h="442065">
                <a:tc>
                  <a:txBody>
                    <a:bodyPr/>
                    <a:lstStyle/>
                    <a:p>
                      <a:pPr algn="ctr"/>
                      <a:r>
                        <a:rPr lang="en-GB" sz="1400" b="0" i="0" dirty="0">
                          <a:solidFill>
                            <a:srgbClr val="000000"/>
                          </a:solidFill>
                          <a:effectLst/>
                          <a:latin typeface="Gill Sans MT" panose="020B0502020104020203" pitchFamily="34" charset="0"/>
                        </a:rPr>
                        <a:t>garden</a:t>
                      </a:r>
                      <a:r>
                        <a:rPr lang="en-GB" sz="1400" b="0" i="0" dirty="0">
                          <a:solidFill>
                            <a:srgbClr val="FF0000"/>
                          </a:solidFill>
                          <a:effectLst/>
                          <a:latin typeface="Gill Sans MT" panose="020B0502020104020203" pitchFamily="34" charset="0"/>
                        </a:rPr>
                        <a:t>er</a:t>
                      </a:r>
                      <a:endParaRPr lang="en-GB" sz="1400" dirty="0">
                        <a:solidFill>
                          <a:srgbClr val="FF0000"/>
                        </a:solidFill>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247377779"/>
                  </a:ext>
                </a:extLst>
              </a:tr>
              <a:tr h="442065">
                <a:tc>
                  <a:txBody>
                    <a:bodyPr/>
                    <a:lstStyle/>
                    <a:p>
                      <a:pPr algn="ctr"/>
                      <a:r>
                        <a:rPr lang="en-GB" sz="1400" b="0" i="0" dirty="0">
                          <a:solidFill>
                            <a:srgbClr val="000000"/>
                          </a:solidFill>
                          <a:effectLst/>
                          <a:latin typeface="Gill Sans MT" panose="020B0502020104020203" pitchFamily="34" charset="0"/>
                        </a:rPr>
                        <a:t>limit</a:t>
                      </a:r>
                      <a:r>
                        <a:rPr lang="en-GB" sz="1400" b="0" i="0" dirty="0">
                          <a:solidFill>
                            <a:srgbClr val="FF0000"/>
                          </a:solidFill>
                          <a:effectLst/>
                          <a:latin typeface="Gill Sans MT" panose="020B0502020104020203" pitchFamily="34" charset="0"/>
                        </a:rPr>
                        <a:t>ation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699098966"/>
                  </a:ext>
                </a:extLst>
              </a:tr>
              <a:tr h="442065">
                <a:tc>
                  <a:txBody>
                    <a:bodyPr/>
                    <a:lstStyle/>
                    <a:p>
                      <a:pPr algn="ctr"/>
                      <a:r>
                        <a:rPr lang="en-GB" sz="1400" b="0" i="0" dirty="0">
                          <a:solidFill>
                            <a:srgbClr val="000000"/>
                          </a:solidFill>
                          <a:effectLst/>
                          <a:latin typeface="Gill Sans MT" panose="020B0502020104020203" pitchFamily="34" charset="0"/>
                        </a:rPr>
                        <a:t>happ</a:t>
                      </a:r>
                      <a:r>
                        <a:rPr lang="en-GB" sz="1400" b="0" i="0" dirty="0">
                          <a:solidFill>
                            <a:srgbClr val="FF0000"/>
                          </a:solidFill>
                          <a:effectLst/>
                          <a:latin typeface="Gill Sans MT" panose="020B0502020104020203" pitchFamily="34" charset="0"/>
                        </a:rPr>
                        <a:t>ily</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26354837"/>
                  </a:ext>
                </a:extLst>
              </a:tr>
              <a:tr h="442065">
                <a:tc>
                  <a:txBody>
                    <a:bodyPr/>
                    <a:lstStyle/>
                    <a:p>
                      <a:pPr algn="ctr"/>
                      <a:r>
                        <a:rPr lang="en-GB" sz="1400" b="0" i="0" dirty="0">
                          <a:solidFill>
                            <a:srgbClr val="000000"/>
                          </a:solidFill>
                          <a:effectLst/>
                          <a:latin typeface="Gill Sans MT" panose="020B0502020104020203" pitchFamily="34" charset="0"/>
                        </a:rPr>
                        <a:t>simpl</a:t>
                      </a:r>
                      <a:r>
                        <a:rPr lang="en-GB" sz="1400" b="0" i="0" dirty="0">
                          <a:solidFill>
                            <a:srgbClr val="FF0000"/>
                          </a:solidFill>
                          <a:effectLst/>
                          <a:latin typeface="Gill Sans MT" panose="020B0502020104020203" pitchFamily="34" charset="0"/>
                        </a:rPr>
                        <a:t>y</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950065216"/>
                  </a:ext>
                </a:extLst>
              </a:tr>
              <a:tr h="442065">
                <a:tc>
                  <a:txBody>
                    <a:bodyPr/>
                    <a:lstStyle/>
                    <a:p>
                      <a:pPr algn="ctr"/>
                      <a:r>
                        <a:rPr lang="en-GB" sz="1400" b="0" i="0" dirty="0">
                          <a:solidFill>
                            <a:srgbClr val="000000"/>
                          </a:solidFill>
                          <a:effectLst/>
                          <a:latin typeface="Gill Sans MT" panose="020B0502020104020203" pitchFamily="34" charset="0"/>
                        </a:rPr>
                        <a:t>garden</a:t>
                      </a:r>
                      <a:r>
                        <a:rPr lang="en-GB" sz="1400" b="0" i="0" dirty="0">
                          <a:solidFill>
                            <a:srgbClr val="FF0000"/>
                          </a:solidFill>
                          <a:effectLst/>
                          <a:latin typeface="Gill Sans MT" panose="020B0502020104020203" pitchFamily="34" charset="0"/>
                        </a:rPr>
                        <a:t>ing</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92108902"/>
                  </a:ext>
                </a:extLst>
              </a:tr>
              <a:tr h="442065">
                <a:tc>
                  <a:txBody>
                    <a:bodyPr/>
                    <a:lstStyle/>
                    <a:p>
                      <a:pPr algn="ctr"/>
                      <a:r>
                        <a:rPr lang="en-GB" sz="1400" b="0" i="0" dirty="0">
                          <a:solidFill>
                            <a:srgbClr val="000000"/>
                          </a:solidFill>
                          <a:effectLst/>
                          <a:latin typeface="Gill Sans MT" panose="020B0502020104020203" pitchFamily="34" charset="0"/>
                        </a:rPr>
                        <a:t>limit</a:t>
                      </a:r>
                      <a:r>
                        <a:rPr lang="en-GB" sz="1400" b="0" i="0" dirty="0">
                          <a:solidFill>
                            <a:srgbClr val="FF0000"/>
                          </a:solidFill>
                          <a:effectLst/>
                          <a:latin typeface="Gill Sans MT" panose="020B0502020104020203" pitchFamily="34" charset="0"/>
                        </a:rPr>
                        <a:t>ed</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009746873"/>
                  </a:ext>
                </a:extLst>
              </a:tr>
              <a:tr h="442065">
                <a:tc>
                  <a:txBody>
                    <a:bodyPr/>
                    <a:lstStyle/>
                    <a:p>
                      <a:pPr algn="ctr"/>
                      <a:r>
                        <a:rPr lang="en-GB" sz="1400" b="0" i="0" dirty="0">
                          <a:solidFill>
                            <a:srgbClr val="000000"/>
                          </a:solidFill>
                          <a:effectLst/>
                          <a:latin typeface="Gill Sans MT" panose="020B0502020104020203" pitchFamily="34" charset="0"/>
                        </a:rPr>
                        <a:t>comical</a:t>
                      </a:r>
                      <a:r>
                        <a:rPr lang="en-GB" sz="1400" b="0" i="0" dirty="0">
                          <a:solidFill>
                            <a:srgbClr val="FF0000"/>
                          </a:solidFill>
                          <a:effectLst/>
                          <a:latin typeface="Gill Sans MT" panose="020B0502020104020203" pitchFamily="34" charset="0"/>
                        </a:rPr>
                        <a:t>ly</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713842261"/>
                  </a:ext>
                </a:extLst>
              </a:tr>
              <a:tr h="442065">
                <a:tc>
                  <a:txBody>
                    <a:bodyPr/>
                    <a:lstStyle/>
                    <a:p>
                      <a:pPr algn="ctr"/>
                      <a:r>
                        <a:rPr lang="en-GB" sz="1400" b="0" i="0" dirty="0">
                          <a:solidFill>
                            <a:srgbClr val="000000"/>
                          </a:solidFill>
                          <a:effectLst/>
                          <a:latin typeface="Gill Sans MT" panose="020B0502020104020203" pitchFamily="34" charset="0"/>
                        </a:rPr>
                        <a:t>gent</a:t>
                      </a:r>
                      <a:r>
                        <a:rPr lang="en-GB" sz="1400" b="0" i="0" dirty="0">
                          <a:solidFill>
                            <a:srgbClr val="FF0000"/>
                          </a:solidFill>
                          <a:effectLst/>
                          <a:latin typeface="Gill Sans MT" panose="020B0502020104020203" pitchFamily="34" charset="0"/>
                        </a:rPr>
                        <a:t>ly</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194838330"/>
                  </a:ext>
                </a:extLst>
              </a:tr>
              <a:tr h="442065">
                <a:tc>
                  <a:txBody>
                    <a:bodyPr/>
                    <a:lstStyle/>
                    <a:p>
                      <a:pPr algn="ctr"/>
                      <a:r>
                        <a:rPr lang="en-GB" sz="1400" b="0" i="0" dirty="0">
                          <a:solidFill>
                            <a:srgbClr val="000000"/>
                          </a:solidFill>
                          <a:effectLst/>
                          <a:latin typeface="Gill Sans MT" panose="020B0502020104020203" pitchFamily="34" charset="0"/>
                        </a:rPr>
                        <a:t>dramatic</a:t>
                      </a:r>
                      <a:r>
                        <a:rPr lang="en-GB" sz="1400" b="0" i="0" dirty="0">
                          <a:solidFill>
                            <a:srgbClr val="FF0000"/>
                          </a:solidFill>
                          <a:effectLst/>
                          <a:latin typeface="Gill Sans MT" panose="020B0502020104020203" pitchFamily="34" charset="0"/>
                        </a:rPr>
                        <a:t>ally</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763959807"/>
                  </a:ext>
                </a:extLst>
              </a:tr>
              <a:tr h="442065">
                <a:tc>
                  <a:txBody>
                    <a:bodyPr/>
                    <a:lstStyle/>
                    <a:p>
                      <a:pPr algn="ctr"/>
                      <a:r>
                        <a:rPr lang="en-GB" sz="1400" b="0" i="0" dirty="0">
                          <a:solidFill>
                            <a:srgbClr val="000000"/>
                          </a:solidFill>
                          <a:effectLst/>
                          <a:latin typeface="Gill Sans MT" panose="020B0502020104020203" pitchFamily="34" charset="0"/>
                        </a:rPr>
                        <a:t>begi</a:t>
                      </a:r>
                      <a:r>
                        <a:rPr lang="en-GB" sz="1400" b="0" i="0" dirty="0">
                          <a:solidFill>
                            <a:srgbClr val="FF0000"/>
                          </a:solidFill>
                          <a:effectLst/>
                          <a:latin typeface="Gill Sans MT" panose="020B0502020104020203" pitchFamily="34" charset="0"/>
                        </a:rPr>
                        <a:t>nner</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8409351"/>
                  </a:ext>
                </a:extLst>
              </a:tr>
              <a:tr h="442065">
                <a:tc>
                  <a:txBody>
                    <a:bodyPr/>
                    <a:lstStyle/>
                    <a:p>
                      <a:pPr algn="ctr"/>
                      <a:r>
                        <a:rPr lang="en-GB" sz="1400" b="0" i="0" dirty="0">
                          <a:solidFill>
                            <a:srgbClr val="000000"/>
                          </a:solidFill>
                          <a:effectLst/>
                          <a:latin typeface="Gill Sans MT" panose="020B0502020104020203" pitchFamily="34" charset="0"/>
                        </a:rPr>
                        <a:t>limit</a:t>
                      </a:r>
                      <a:r>
                        <a:rPr lang="en-GB" sz="1400" b="0" i="0" dirty="0">
                          <a:solidFill>
                            <a:srgbClr val="FF0000"/>
                          </a:solidFill>
                          <a:effectLst/>
                          <a:latin typeface="Gill Sans MT" panose="020B0502020104020203" pitchFamily="34" charset="0"/>
                        </a:rPr>
                        <a:t>ing</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586527067"/>
                  </a:ext>
                </a:extLst>
              </a:tr>
              <a:tr h="442065">
                <a:tc>
                  <a:txBody>
                    <a:bodyPr/>
                    <a:lstStyle/>
                    <a:p>
                      <a:pPr algn="ctr"/>
                      <a:r>
                        <a:rPr lang="en-GB" sz="1400" b="0" i="0" dirty="0">
                          <a:solidFill>
                            <a:srgbClr val="000000"/>
                          </a:solidFill>
                          <a:effectLst/>
                          <a:latin typeface="Gill Sans MT" panose="020B0502020104020203" pitchFamily="34" charset="0"/>
                        </a:rPr>
                        <a:t>final</a:t>
                      </a:r>
                      <a:r>
                        <a:rPr lang="en-GB" sz="1400" b="0" i="0" dirty="0">
                          <a:solidFill>
                            <a:srgbClr val="FF0000"/>
                          </a:solidFill>
                          <a:effectLst/>
                          <a:latin typeface="Gill Sans MT" panose="020B0502020104020203" pitchFamily="34" charset="0"/>
                        </a:rPr>
                        <a:t>ly</a:t>
                      </a:r>
                      <a:r>
                        <a:rPr lang="en-GB" sz="1400" b="0" i="0" dirty="0">
                          <a:solidFill>
                            <a:srgbClr val="000000"/>
                          </a:solidFill>
                          <a:effectLst/>
                          <a:latin typeface="Gill Sans MT" panose="020B0502020104020203" pitchFamily="34" charset="0"/>
                        </a:rPr>
                        <a:t> </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14567811"/>
                  </a:ext>
                </a:extLst>
              </a:tr>
              <a:tr h="442065">
                <a:tc>
                  <a:txBody>
                    <a:bodyPr/>
                    <a:lstStyle/>
                    <a:p>
                      <a:pPr algn="ctr"/>
                      <a:r>
                        <a:rPr lang="en-GB" sz="1400" b="0" i="0" dirty="0">
                          <a:solidFill>
                            <a:srgbClr val="000000"/>
                          </a:solidFill>
                          <a:effectLst/>
                          <a:latin typeface="Gill Sans MT" panose="020B0502020104020203" pitchFamily="34" charset="0"/>
                        </a:rPr>
                        <a:t>angr</a:t>
                      </a:r>
                      <a:r>
                        <a:rPr lang="en-GB" sz="1400" b="0" i="0" dirty="0">
                          <a:solidFill>
                            <a:srgbClr val="FF0000"/>
                          </a:solidFill>
                          <a:effectLst/>
                          <a:latin typeface="Gill Sans MT" panose="020B0502020104020203" pitchFamily="34" charset="0"/>
                        </a:rPr>
                        <a:t>ily</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490078878"/>
                  </a:ext>
                </a:extLst>
              </a:tr>
              <a:tr h="442065">
                <a:tc>
                  <a:txBody>
                    <a:bodyPr/>
                    <a:lstStyle/>
                    <a:p>
                      <a:pPr algn="ctr"/>
                      <a:r>
                        <a:rPr lang="en-GB" sz="1400" b="0" i="0" dirty="0">
                          <a:solidFill>
                            <a:srgbClr val="000000"/>
                          </a:solidFill>
                          <a:effectLst/>
                          <a:latin typeface="Gill Sans MT" panose="020B0502020104020203" pitchFamily="34" charset="0"/>
                        </a:rPr>
                        <a:t>humbl</a:t>
                      </a:r>
                      <a:r>
                        <a:rPr lang="en-GB" sz="1400" b="0" i="0" dirty="0">
                          <a:solidFill>
                            <a:srgbClr val="FF0000"/>
                          </a:solidFill>
                          <a:effectLst/>
                          <a:latin typeface="Gill Sans MT" panose="020B0502020104020203" pitchFamily="34" charset="0"/>
                        </a:rPr>
                        <a:t>y</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507089644"/>
                  </a:ext>
                </a:extLst>
              </a:tr>
              <a:tr h="442065">
                <a:tc>
                  <a:txBody>
                    <a:bodyPr/>
                    <a:lstStyle/>
                    <a:p>
                      <a:pPr algn="ctr"/>
                      <a:r>
                        <a:rPr lang="en-GB" sz="1400" b="0" i="0" dirty="0">
                          <a:solidFill>
                            <a:srgbClr val="000000"/>
                          </a:solidFill>
                          <a:effectLst/>
                          <a:latin typeface="Gill Sans MT" panose="020B0502020104020203" pitchFamily="34" charset="0"/>
                        </a:rPr>
                        <a:t>forg</a:t>
                      </a:r>
                      <a:r>
                        <a:rPr lang="en-GB" sz="1400" b="0" i="0" dirty="0">
                          <a:solidFill>
                            <a:srgbClr val="FF0000"/>
                          </a:solidFill>
                          <a:effectLst/>
                          <a:latin typeface="Gill Sans MT" panose="020B0502020104020203" pitchFamily="34" charset="0"/>
                        </a:rPr>
                        <a:t>otten</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2069428247"/>
                  </a:ext>
                </a:extLst>
              </a:tr>
              <a:tr h="442065">
                <a:tc>
                  <a:txBody>
                    <a:bodyPr/>
                    <a:lstStyle/>
                    <a:p>
                      <a:pPr algn="ctr"/>
                      <a:r>
                        <a:rPr lang="en-GB" sz="1400" b="0" i="0" dirty="0">
                          <a:solidFill>
                            <a:srgbClr val="000000"/>
                          </a:solidFill>
                          <a:effectLst/>
                          <a:latin typeface="Gill Sans MT" panose="020B0502020104020203" pitchFamily="34" charset="0"/>
                        </a:rPr>
                        <a:t>forg</a:t>
                      </a:r>
                      <a:r>
                        <a:rPr lang="en-GB" sz="1400" b="0" i="0" dirty="0">
                          <a:solidFill>
                            <a:srgbClr val="FF0000"/>
                          </a:solidFill>
                          <a:effectLst/>
                          <a:latin typeface="Gill Sans MT" panose="020B0502020104020203" pitchFamily="34" charset="0"/>
                        </a:rPr>
                        <a:t>etting</a:t>
                      </a:r>
                      <a:endParaRPr lang="en-GB" sz="1400" dirty="0">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491812910"/>
                  </a:ext>
                </a:extLst>
              </a:tr>
              <a:tr h="442065">
                <a:tc>
                  <a:txBody>
                    <a:bodyPr/>
                    <a:lstStyle/>
                    <a:p>
                      <a:pPr algn="ctr"/>
                      <a:r>
                        <a:rPr lang="en-GB" sz="1400" b="0" i="0" dirty="0">
                          <a:solidFill>
                            <a:srgbClr val="000000"/>
                          </a:solidFill>
                          <a:effectLst/>
                          <a:latin typeface="Gill Sans MT" panose="020B0502020104020203" pitchFamily="34" charset="0"/>
                        </a:rPr>
                        <a:t>basic</a:t>
                      </a:r>
                      <a:r>
                        <a:rPr lang="en-GB" sz="1400" b="0" i="0" dirty="0">
                          <a:solidFill>
                            <a:srgbClr val="FF0000"/>
                          </a:solidFill>
                          <a:effectLst/>
                          <a:latin typeface="Gill Sans MT" panose="020B0502020104020203" pitchFamily="34" charset="0"/>
                        </a:rPr>
                        <a:t>ally</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297106515"/>
                  </a:ext>
                </a:extLst>
              </a:tr>
              <a:tr h="442065">
                <a:tc>
                  <a:txBody>
                    <a:bodyPr/>
                    <a:lstStyle/>
                    <a:p>
                      <a:pPr algn="ctr"/>
                      <a:r>
                        <a:rPr lang="en-GB" sz="1400" b="0" i="0" dirty="0">
                          <a:solidFill>
                            <a:srgbClr val="000000"/>
                          </a:solidFill>
                          <a:effectLst/>
                          <a:latin typeface="Gill Sans MT" panose="020B0502020104020203" pitchFamily="34" charset="0"/>
                        </a:rPr>
                        <a:t>nobl</a:t>
                      </a:r>
                      <a:r>
                        <a:rPr lang="en-GB" sz="1400" b="0" i="0" dirty="0">
                          <a:solidFill>
                            <a:srgbClr val="FF0000"/>
                          </a:solidFill>
                          <a:effectLst/>
                          <a:latin typeface="Gill Sans MT" panose="020B0502020104020203" pitchFamily="34" charset="0"/>
                        </a:rPr>
                        <a:t>y</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829772343"/>
                  </a:ext>
                </a:extLst>
              </a:tr>
              <a:tr h="442065">
                <a:tc>
                  <a:txBody>
                    <a:bodyPr/>
                    <a:lstStyle/>
                    <a:p>
                      <a:pPr algn="ctr"/>
                      <a:r>
                        <a:rPr lang="en-GB" sz="1400" b="0" i="0" dirty="0">
                          <a:solidFill>
                            <a:srgbClr val="000000"/>
                          </a:solidFill>
                          <a:effectLst/>
                          <a:latin typeface="Gill Sans MT" panose="020B0502020104020203" pitchFamily="34" charset="0"/>
                        </a:rPr>
                        <a:t>prefe</a:t>
                      </a:r>
                      <a:r>
                        <a:rPr lang="en-GB" sz="1400" b="0" i="0" dirty="0">
                          <a:solidFill>
                            <a:srgbClr val="FF0000"/>
                          </a:solidFill>
                          <a:effectLst/>
                          <a:latin typeface="Gill Sans MT" panose="020B0502020104020203" pitchFamily="34" charset="0"/>
                        </a:rPr>
                        <a:t>rred</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955204412"/>
                  </a:ext>
                </a:extLst>
              </a:tr>
            </a:tbl>
          </a:graphicData>
        </a:graphic>
      </p:graphicFrame>
    </p:spTree>
    <p:extLst>
      <p:ext uri="{BB962C8B-B14F-4D97-AF65-F5344CB8AC3E}">
        <p14:creationId xmlns:p14="http://schemas.microsoft.com/office/powerpoint/2010/main" val="152688639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2648</TotalTime>
  <Words>2403</Words>
  <Application>Microsoft Macintosh PowerPoint</Application>
  <PresentationFormat>A4 Paper (210x297 mm)</PresentationFormat>
  <Paragraphs>575</Paragraphs>
  <Slides>43</Slides>
  <Notes>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43</vt:i4>
      </vt:variant>
    </vt:vector>
  </HeadingPairs>
  <TitlesOfParts>
    <vt:vector size="51" baseType="lpstr">
      <vt:lpstr>STCaiyun</vt:lpstr>
      <vt:lpstr>Arial</vt:lpstr>
      <vt:lpstr>Calibri</vt:lpstr>
      <vt:lpstr>Calibri Light</vt:lpstr>
      <vt:lpstr>Gill Sans</vt:lpstr>
      <vt:lpstr>Gill Sans MT</vt:lpstr>
      <vt:lpstr>Gill Sans SemiBold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vocabularyninja@yahoo.com</dc:creator>
  <cp:lastModifiedBy>Andrew Jennings</cp:lastModifiedBy>
  <cp:revision>56</cp:revision>
  <dcterms:created xsi:type="dcterms:W3CDTF">2020-04-07T16:27:58Z</dcterms:created>
  <dcterms:modified xsi:type="dcterms:W3CDTF">2025-05-12T16:44:29Z</dcterms:modified>
</cp:coreProperties>
</file>